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8" r:id="rId2"/>
    <p:sldId id="257" r:id="rId3"/>
    <p:sldId id="259" r:id="rId4"/>
    <p:sldId id="303" r:id="rId5"/>
    <p:sldId id="264" r:id="rId6"/>
    <p:sldId id="306" r:id="rId7"/>
    <p:sldId id="262" r:id="rId8"/>
    <p:sldId id="304" r:id="rId9"/>
    <p:sldId id="268" r:id="rId10"/>
    <p:sldId id="270" r:id="rId11"/>
    <p:sldId id="308" r:id="rId12"/>
    <p:sldId id="307" r:id="rId13"/>
    <p:sldId id="273" r:id="rId14"/>
    <p:sldId id="297" r:id="rId15"/>
    <p:sldId id="311" r:id="rId16"/>
    <p:sldId id="310" r:id="rId17"/>
    <p:sldId id="323" r:id="rId18"/>
    <p:sldId id="312" r:id="rId19"/>
    <p:sldId id="313" r:id="rId20"/>
    <p:sldId id="317" r:id="rId21"/>
    <p:sldId id="314" r:id="rId22"/>
    <p:sldId id="315" r:id="rId23"/>
    <p:sldId id="316" r:id="rId24"/>
    <p:sldId id="322" r:id="rId25"/>
    <p:sldId id="318" r:id="rId26"/>
    <p:sldId id="298" r:id="rId27"/>
    <p:sldId id="324" r:id="rId28"/>
    <p:sldId id="320" r:id="rId29"/>
    <p:sldId id="321"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9DE"/>
    <a:srgbClr val="0E131F"/>
    <a:srgbClr val="5472B2"/>
    <a:srgbClr val="AFC5FF"/>
    <a:srgbClr val="6B90E8"/>
    <a:srgbClr val="6284D1"/>
    <a:srgbClr val="5471B1"/>
    <a:srgbClr val="00AA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4676" autoAdjust="0"/>
  </p:normalViewPr>
  <p:slideViewPr>
    <p:cSldViewPr>
      <p:cViewPr varScale="1">
        <p:scale>
          <a:sx n="111" d="100"/>
          <a:sy n="111" d="100"/>
        </p:scale>
        <p:origin x="-1614" y="-78"/>
      </p:cViewPr>
      <p:guideLst>
        <p:guide orient="horz" pos="2160"/>
        <p:guide pos="2880"/>
      </p:guideLst>
    </p:cSldViewPr>
  </p:slideViewPr>
  <p:outlineViewPr>
    <p:cViewPr>
      <p:scale>
        <a:sx n="33" d="100"/>
        <a:sy n="33" d="100"/>
      </p:scale>
      <p:origin x="42" y="4548"/>
    </p:cViewPr>
  </p:outlineViewPr>
  <p:notesTextViewPr>
    <p:cViewPr>
      <p:scale>
        <a:sx n="1" d="1"/>
        <a:sy n="1" d="1"/>
      </p:scale>
      <p:origin x="0" y="0"/>
    </p:cViewPr>
  </p:notesTextViewPr>
  <p:notesViewPr>
    <p:cSldViewPr>
      <p:cViewPr varScale="1">
        <p:scale>
          <a:sx n="70" d="100"/>
          <a:sy n="70" d="100"/>
        </p:scale>
        <p:origin x="-328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4E088C-8543-4A60-8A65-02E05FE056A7}" type="datetimeFigureOut">
              <a:rPr lang="en-US" smtClean="0"/>
              <a:t>5/12/2016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065B2F-611C-4E98-AC1F-6D0EA5F97455}" type="slidenum">
              <a:rPr lang="en-US" smtClean="0"/>
              <a:t>‹#›</a:t>
            </a:fld>
            <a:endParaRPr lang="en-US" dirty="0"/>
          </a:p>
        </p:txBody>
      </p:sp>
    </p:spTree>
    <p:extLst>
      <p:ext uri="{BB962C8B-B14F-4D97-AF65-F5344CB8AC3E}">
        <p14:creationId xmlns:p14="http://schemas.microsoft.com/office/powerpoint/2010/main" val="1199125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A89633-C708-4E69-AAE5-CADC4430CBD3}" type="datetimeFigureOut">
              <a:rPr lang="en-US" smtClean="0"/>
              <a:t>5/12/2016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09712E-5E72-460F-80CF-5D3135E3C8ED}" type="slidenum">
              <a:rPr lang="en-US" smtClean="0"/>
              <a:t>‹#›</a:t>
            </a:fld>
            <a:endParaRPr lang="en-US" dirty="0"/>
          </a:p>
        </p:txBody>
      </p:sp>
    </p:spTree>
    <p:extLst>
      <p:ext uri="{BB962C8B-B14F-4D97-AF65-F5344CB8AC3E}">
        <p14:creationId xmlns:p14="http://schemas.microsoft.com/office/powerpoint/2010/main" val="314321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981200"/>
            <a:ext cx="8229600" cy="838200"/>
          </a:xfrm>
          <a:prstGeom prst="rect">
            <a:avLst/>
          </a:prstGeom>
        </p:spPr>
        <p:txBody>
          <a:bodyPr/>
          <a:lstStyle>
            <a:lvl1pPr algn="l">
              <a:defRPr sz="6300" cap="all" baseline="0">
                <a:solidFill>
                  <a:schemeClr val="accent1"/>
                </a:solidFill>
              </a:defRPr>
            </a:lvl1pPr>
          </a:lstStyle>
          <a:p>
            <a:r>
              <a:rPr lang="en-US" dirty="0" err="1" smtClean="0"/>
              <a:t>Lorem</a:t>
            </a:r>
            <a:r>
              <a:rPr lang="en-US" dirty="0" smtClean="0"/>
              <a:t> </a:t>
            </a:r>
            <a:r>
              <a:rPr lang="en-US" dirty="0" err="1" smtClean="0"/>
              <a:t>ipsum</a:t>
            </a:r>
            <a:r>
              <a:rPr lang="en-US" dirty="0" smtClean="0"/>
              <a:t> dolor</a:t>
            </a:r>
            <a:endParaRPr lang="en-US" dirty="0"/>
          </a:p>
        </p:txBody>
      </p:sp>
      <p:sp>
        <p:nvSpPr>
          <p:cNvPr id="3" name="Date Placeholder 2"/>
          <p:cNvSpPr>
            <a:spLocks noGrp="1"/>
          </p:cNvSpPr>
          <p:nvPr>
            <p:ph type="dt" sz="half" idx="10"/>
          </p:nvPr>
        </p:nvSpPr>
        <p:spPr/>
        <p:txBody>
          <a:bodyPr/>
          <a:lstStyle/>
          <a:p>
            <a:fld id="{65770C4B-2BC2-4EFA-B8CF-EFD76BCFC30A}" type="datetimeFigureOut">
              <a:rPr lang="en-US" smtClean="0"/>
              <a:t>5/12/2016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Text Placeholder 6"/>
          <p:cNvSpPr>
            <a:spLocks noGrp="1"/>
          </p:cNvSpPr>
          <p:nvPr>
            <p:ph type="body" sz="quarter" idx="12"/>
          </p:nvPr>
        </p:nvSpPr>
        <p:spPr>
          <a:xfrm>
            <a:off x="457200" y="2895600"/>
            <a:ext cx="8229600" cy="685800"/>
          </a:xfrm>
          <a:prstGeom prst="rect">
            <a:avLst/>
          </a:prstGeom>
        </p:spPr>
        <p:txBody>
          <a:bodyPr/>
          <a:lstStyle>
            <a:lvl1pPr marL="0" indent="0">
              <a:buNone/>
              <a:defRPr sz="4400" cap="all" baseline="0">
                <a:solidFill>
                  <a:srgbClr val="AFC5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a:t>
            </a:r>
          </a:p>
        </p:txBody>
      </p:sp>
    </p:spTree>
    <p:extLst>
      <p:ext uri="{BB962C8B-B14F-4D97-AF65-F5344CB8AC3E}">
        <p14:creationId xmlns:p14="http://schemas.microsoft.com/office/powerpoint/2010/main" val="3647765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Object Slide">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457200" y="6356350"/>
            <a:ext cx="2133600" cy="365125"/>
          </a:xfrm>
        </p:spPr>
        <p:txBody>
          <a:bodyPr/>
          <a:lstStyle/>
          <a:p>
            <a:fld id="{65770C4B-2BC2-4EFA-B8CF-EFD76BCFC30A}" type="datetimeFigureOut">
              <a:rPr lang="en-US" smtClean="0"/>
              <a:t>5/12/2016</a:t>
            </a:fld>
            <a:endParaRPr lang="en-US" dirty="0"/>
          </a:p>
        </p:txBody>
      </p:sp>
      <p:sp>
        <p:nvSpPr>
          <p:cNvPr id="8" name="Footer Placeholder 4"/>
          <p:cNvSpPr>
            <a:spLocks noGrp="1"/>
          </p:cNvSpPr>
          <p:nvPr>
            <p:ph type="ftr" sz="quarter" idx="11"/>
          </p:nvPr>
        </p:nvSpPr>
        <p:spPr>
          <a:xfrm>
            <a:off x="3124200" y="6356350"/>
            <a:ext cx="2895600" cy="365125"/>
          </a:xfrm>
        </p:spPr>
        <p:txBody>
          <a:bodyPr/>
          <a:lstStyle/>
          <a:p>
            <a:endParaRPr lang="en-US" dirty="0"/>
          </a:p>
        </p:txBody>
      </p:sp>
      <p:sp>
        <p:nvSpPr>
          <p:cNvPr id="3" name="SmartArt Placeholder 2"/>
          <p:cNvSpPr>
            <a:spLocks noGrp="1"/>
          </p:cNvSpPr>
          <p:nvPr>
            <p:ph type="dgm" sz="quarter" idx="14"/>
          </p:nvPr>
        </p:nvSpPr>
        <p:spPr>
          <a:xfrm>
            <a:off x="381000" y="1524000"/>
            <a:ext cx="8382000" cy="4343400"/>
          </a:xfrm>
          <a:prstGeom prst="rect">
            <a:avLst/>
          </a:prstGeom>
        </p:spPr>
        <p:txBody>
          <a:bodyPr/>
          <a:lstStyle>
            <a:lvl1pPr>
              <a:defRPr sz="3200">
                <a:solidFill>
                  <a:srgbClr val="5472B2"/>
                </a:solidFill>
              </a:defRPr>
            </a:lvl1pPr>
          </a:lstStyle>
          <a:p>
            <a:endParaRPr lang="en-US" dirty="0"/>
          </a:p>
        </p:txBody>
      </p:sp>
      <p:sp>
        <p:nvSpPr>
          <p:cNvPr id="6" name="Text Placeholder 7"/>
          <p:cNvSpPr>
            <a:spLocks noGrp="1"/>
          </p:cNvSpPr>
          <p:nvPr>
            <p:ph type="body" sz="quarter" idx="12" hasCustomPrompt="1"/>
          </p:nvPr>
        </p:nvSpPr>
        <p:spPr>
          <a:xfrm>
            <a:off x="1051560" y="118110"/>
            <a:ext cx="7620000" cy="762000"/>
          </a:xfrm>
          <a:prstGeom prst="rect">
            <a:avLst/>
          </a:prstGeom>
        </p:spPr>
        <p:txBody>
          <a:bodyPr/>
          <a:lstStyle>
            <a:lvl1pPr marL="0" indent="0">
              <a:buNone/>
              <a:defRPr sz="4000" b="0" cap="all" spc="0" baseline="0">
                <a:solidFill>
                  <a:srgbClr val="AFC5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smtClean="0"/>
              <a:t>Lorem</a:t>
            </a:r>
            <a:r>
              <a:rPr lang="en-US" dirty="0" smtClean="0"/>
              <a:t> </a:t>
            </a:r>
            <a:r>
              <a:rPr lang="en-US" dirty="0" err="1" smtClean="0"/>
              <a:t>ipsum</a:t>
            </a:r>
            <a:r>
              <a:rPr lang="en-US" dirty="0" smtClean="0"/>
              <a:t> dolor</a:t>
            </a:r>
          </a:p>
        </p:txBody>
      </p:sp>
    </p:spTree>
    <p:extLst>
      <p:ext uri="{BB962C8B-B14F-4D97-AF65-F5344CB8AC3E}">
        <p14:creationId xmlns:p14="http://schemas.microsoft.com/office/powerpoint/2010/main" val="8408188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5770C4B-2BC2-4EFA-B8CF-EFD76BCFC30A}" type="datetimeFigureOut">
              <a:rPr lang="en-US" smtClean="0"/>
              <a:t>5/12/2016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 Placeholder 7"/>
          <p:cNvSpPr>
            <a:spLocks noGrp="1"/>
          </p:cNvSpPr>
          <p:nvPr>
            <p:ph type="body" sz="quarter" idx="12" hasCustomPrompt="1"/>
          </p:nvPr>
        </p:nvSpPr>
        <p:spPr>
          <a:xfrm>
            <a:off x="1051560" y="118110"/>
            <a:ext cx="7620000" cy="762000"/>
          </a:xfrm>
          <a:prstGeom prst="rect">
            <a:avLst/>
          </a:prstGeom>
        </p:spPr>
        <p:txBody>
          <a:bodyPr/>
          <a:lstStyle>
            <a:lvl1pPr marL="0" indent="0">
              <a:buNone/>
              <a:defRPr sz="4000" b="0" cap="all" spc="0" baseline="0">
                <a:solidFill>
                  <a:srgbClr val="AFC5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smtClean="0"/>
              <a:t>Lorem</a:t>
            </a:r>
            <a:r>
              <a:rPr lang="en-US" dirty="0" smtClean="0"/>
              <a:t> </a:t>
            </a:r>
            <a:r>
              <a:rPr lang="en-US" dirty="0" err="1" smtClean="0"/>
              <a:t>ipsum</a:t>
            </a:r>
            <a:r>
              <a:rPr lang="en-US" dirty="0" smtClean="0"/>
              <a:t> dolor</a:t>
            </a:r>
          </a:p>
        </p:txBody>
      </p:sp>
      <p:sp>
        <p:nvSpPr>
          <p:cNvPr id="10" name="Text Placeholder 9"/>
          <p:cNvSpPr>
            <a:spLocks noGrp="1"/>
          </p:cNvSpPr>
          <p:nvPr>
            <p:ph type="body" sz="quarter" idx="13"/>
          </p:nvPr>
        </p:nvSpPr>
        <p:spPr>
          <a:xfrm>
            <a:off x="304800" y="1524000"/>
            <a:ext cx="8534400" cy="4343400"/>
          </a:xfrm>
          <a:prstGeom prst="rect">
            <a:avLst/>
          </a:prstGeom>
        </p:spPr>
        <p:txBody>
          <a:bodyPr/>
          <a:lstStyle>
            <a:lvl1pPr marL="0" indent="0">
              <a:buNone/>
              <a:defRPr sz="2400" baseline="0">
                <a:solidFill>
                  <a:srgbClr val="5472B2"/>
                </a:solidFill>
              </a:defRPr>
            </a:lvl1pPr>
            <a:lvl2pPr marL="457200" indent="0">
              <a:buNone/>
              <a:defRPr sz="1800" baseline="0">
                <a:solidFill>
                  <a:schemeClr val="accent1"/>
                </a:solidFill>
              </a:defRPr>
            </a:lvl2pPr>
            <a:lvl3pPr marL="914400" indent="0">
              <a:buNone/>
              <a:defRPr sz="1800" baseline="0">
                <a:solidFill>
                  <a:schemeClr val="accent1"/>
                </a:solidFill>
              </a:defRPr>
            </a:lvl3pPr>
            <a:lvl4pPr marL="1371600" indent="0">
              <a:buNone/>
              <a:defRPr sz="1800" baseline="0">
                <a:solidFill>
                  <a:schemeClr val="accent1"/>
                </a:solidFill>
              </a:defRPr>
            </a:lvl4pPr>
            <a:lvl5pPr marL="1828800" indent="0">
              <a:buNone/>
              <a:defRPr sz="1800" baseline="0">
                <a:solidFill>
                  <a:schemeClr val="accent1"/>
                </a:solidFill>
              </a:defRPr>
            </a:lvl5pPr>
          </a:lstStyle>
          <a:p>
            <a:pPr lvl="0"/>
            <a:r>
              <a:rPr lang="en-US" dirty="0" smtClean="0"/>
              <a:t>Click to edit Master text styles</a:t>
            </a:r>
          </a:p>
        </p:txBody>
      </p:sp>
    </p:spTree>
    <p:extLst>
      <p:ext uri="{BB962C8B-B14F-4D97-AF65-F5344CB8AC3E}">
        <p14:creationId xmlns:p14="http://schemas.microsoft.com/office/powerpoint/2010/main" val="24250558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5770C4B-2BC2-4EFA-B8CF-EFD76BCFC30A}" type="datetimeFigureOut">
              <a:rPr lang="en-US" smtClean="0"/>
              <a:t>5/12/2016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 Placeholder 7"/>
          <p:cNvSpPr>
            <a:spLocks noGrp="1"/>
          </p:cNvSpPr>
          <p:nvPr>
            <p:ph type="body" sz="quarter" idx="12" hasCustomPrompt="1"/>
          </p:nvPr>
        </p:nvSpPr>
        <p:spPr>
          <a:xfrm>
            <a:off x="1051560" y="118110"/>
            <a:ext cx="7620000" cy="762000"/>
          </a:xfrm>
          <a:prstGeom prst="rect">
            <a:avLst/>
          </a:prstGeom>
        </p:spPr>
        <p:txBody>
          <a:bodyPr/>
          <a:lstStyle>
            <a:lvl1pPr marL="0" indent="0">
              <a:buNone/>
              <a:defRPr sz="4000" b="0" cap="all" spc="0" baseline="0">
                <a:solidFill>
                  <a:srgbClr val="AFC5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smtClean="0"/>
              <a:t>Lorem</a:t>
            </a:r>
            <a:r>
              <a:rPr lang="en-US" dirty="0" smtClean="0"/>
              <a:t> </a:t>
            </a:r>
            <a:r>
              <a:rPr lang="en-US" dirty="0" err="1" smtClean="0"/>
              <a:t>ipsum</a:t>
            </a:r>
            <a:r>
              <a:rPr lang="en-US" dirty="0" smtClean="0"/>
              <a:t> dolor</a:t>
            </a:r>
          </a:p>
        </p:txBody>
      </p:sp>
      <p:sp>
        <p:nvSpPr>
          <p:cNvPr id="10" name="Text Placeholder 9"/>
          <p:cNvSpPr>
            <a:spLocks noGrp="1"/>
          </p:cNvSpPr>
          <p:nvPr>
            <p:ph type="body" sz="quarter" idx="13" hasCustomPrompt="1"/>
          </p:nvPr>
        </p:nvSpPr>
        <p:spPr>
          <a:xfrm>
            <a:off x="304800" y="1524000"/>
            <a:ext cx="8534400" cy="4343400"/>
          </a:xfrm>
          <a:prstGeom prst="rect">
            <a:avLst/>
          </a:prstGeom>
        </p:spPr>
        <p:txBody>
          <a:bodyPr/>
          <a:lstStyle>
            <a:lvl1pPr marL="457200" indent="-457200">
              <a:spcBef>
                <a:spcPts val="1200"/>
              </a:spcBef>
              <a:buClr>
                <a:schemeClr val="accent2"/>
              </a:buClr>
              <a:buFont typeface="Arial" pitchFamily="34" charset="0"/>
              <a:buChar char="▬"/>
              <a:defRPr sz="2400" baseline="0">
                <a:solidFill>
                  <a:srgbClr val="5472B2"/>
                </a:solidFill>
              </a:defRPr>
            </a:lvl1pPr>
            <a:lvl2pPr marL="742950" indent="-285750">
              <a:buClr>
                <a:srgbClr val="00C9DE"/>
              </a:buClr>
              <a:buFont typeface="Arial" pitchFamily="34" charset="0"/>
              <a:buChar char="►"/>
              <a:defRPr sz="1800" baseline="0">
                <a:solidFill>
                  <a:srgbClr val="5472B2"/>
                </a:solidFill>
              </a:defRPr>
            </a:lvl2pPr>
            <a:lvl3pPr marL="1257300" indent="-342900">
              <a:buClr>
                <a:srgbClr val="00AABC"/>
              </a:buClr>
              <a:buFont typeface="Arial" pitchFamily="34" charset="0"/>
              <a:buChar char="►"/>
              <a:defRPr sz="1600" baseline="0">
                <a:solidFill>
                  <a:srgbClr val="5472B2"/>
                </a:solidFill>
              </a:defRPr>
            </a:lvl3pPr>
            <a:lvl4pPr marL="1371600" indent="0">
              <a:buNone/>
              <a:defRPr sz="1800" baseline="0">
                <a:solidFill>
                  <a:schemeClr val="accent1"/>
                </a:solidFill>
              </a:defRPr>
            </a:lvl4pPr>
            <a:lvl5pPr marL="1828800" indent="0">
              <a:buNone/>
              <a:defRPr sz="1800" baseline="0">
                <a:solidFill>
                  <a:schemeClr val="accent1"/>
                </a:solidFill>
              </a:defRPr>
            </a:lvl5pPr>
          </a:lstStyle>
          <a:p>
            <a:pPr lvl="0"/>
            <a:r>
              <a:rPr lang="en-US" dirty="0" smtClean="0"/>
              <a:t>Click to edit Master text styles,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Pellentesque</a:t>
            </a:r>
            <a:r>
              <a:rPr lang="en-US" dirty="0" smtClean="0"/>
              <a:t> </a:t>
            </a:r>
            <a:r>
              <a:rPr lang="en-US" dirty="0" err="1" smtClean="0"/>
              <a:t>ullamcorper</a:t>
            </a:r>
            <a:r>
              <a:rPr lang="en-US" dirty="0" smtClean="0"/>
              <a:t> </a:t>
            </a:r>
            <a:r>
              <a:rPr lang="en-US" dirty="0" err="1" smtClean="0"/>
              <a:t>viverra</a:t>
            </a:r>
            <a:r>
              <a:rPr lang="en-US" dirty="0" smtClean="0"/>
              <a:t> </a:t>
            </a:r>
            <a:r>
              <a:rPr lang="en-US" dirty="0" err="1" smtClean="0"/>
              <a:t>lorem</a:t>
            </a:r>
            <a:endParaRPr lang="en-US" dirty="0" smtClean="0"/>
          </a:p>
          <a:p>
            <a:pPr lvl="1"/>
            <a:r>
              <a:rPr lang="en-US" dirty="0" smtClean="0"/>
              <a:t>Level 2, per </a:t>
            </a:r>
            <a:r>
              <a:rPr lang="en-US" dirty="0" err="1" smtClean="0"/>
              <a:t>conubia</a:t>
            </a:r>
            <a:r>
              <a:rPr lang="en-US" dirty="0" smtClean="0"/>
              <a:t> nostra, per </a:t>
            </a:r>
            <a:r>
              <a:rPr lang="en-US" dirty="0" err="1" smtClean="0"/>
              <a:t>inceptos</a:t>
            </a:r>
            <a:r>
              <a:rPr lang="en-US" dirty="0" smtClean="0"/>
              <a:t> </a:t>
            </a:r>
            <a:r>
              <a:rPr lang="en-US" dirty="0" err="1" smtClean="0"/>
              <a:t>himenaeos</a:t>
            </a:r>
            <a:r>
              <a:rPr lang="en-US" dirty="0" smtClean="0"/>
              <a:t>. </a:t>
            </a:r>
            <a:r>
              <a:rPr lang="en-US" dirty="0" err="1" smtClean="0"/>
              <a:t>Nunc</a:t>
            </a:r>
            <a:r>
              <a:rPr lang="en-US" dirty="0" smtClean="0"/>
              <a:t> ante </a:t>
            </a:r>
            <a:r>
              <a:rPr lang="en-US" dirty="0" err="1" smtClean="0"/>
              <a:t>arcu</a:t>
            </a:r>
            <a:r>
              <a:rPr lang="en-US" dirty="0" smtClean="0"/>
              <a:t>, </a:t>
            </a:r>
            <a:r>
              <a:rPr lang="en-US" dirty="0" err="1" smtClean="0"/>
              <a:t>euismod</a:t>
            </a:r>
            <a:r>
              <a:rPr lang="en-US" dirty="0" smtClean="0"/>
              <a:t> </a:t>
            </a:r>
            <a:r>
              <a:rPr lang="en-US" dirty="0" err="1" smtClean="0"/>
              <a:t>vel</a:t>
            </a:r>
            <a:r>
              <a:rPr lang="en-US" dirty="0" smtClean="0"/>
              <a:t> </a:t>
            </a:r>
            <a:r>
              <a:rPr lang="en-US" dirty="0" err="1" smtClean="0"/>
              <a:t>lacinia</a:t>
            </a:r>
            <a:r>
              <a:rPr lang="en-US" dirty="0" smtClean="0"/>
              <a:t> et, </a:t>
            </a:r>
            <a:r>
              <a:rPr lang="en-US" dirty="0" err="1" smtClean="0"/>
              <a:t>posuere</a:t>
            </a:r>
            <a:r>
              <a:rPr lang="en-US" dirty="0" smtClean="0"/>
              <a:t> </a:t>
            </a:r>
            <a:r>
              <a:rPr lang="en-US" dirty="0" err="1" smtClean="0"/>
              <a:t>ut</a:t>
            </a:r>
            <a:r>
              <a:rPr lang="en-US" dirty="0" smtClean="0"/>
              <a:t> </a:t>
            </a:r>
            <a:r>
              <a:rPr lang="en-US" dirty="0" err="1" smtClean="0"/>
              <a:t>leo</a:t>
            </a:r>
            <a:r>
              <a:rPr lang="en-US" dirty="0" smtClean="0"/>
              <a:t>.</a:t>
            </a:r>
          </a:p>
          <a:p>
            <a:pPr lvl="2"/>
            <a:r>
              <a:rPr lang="en-US" dirty="0" smtClean="0"/>
              <a:t>Level 3, per </a:t>
            </a:r>
            <a:r>
              <a:rPr lang="en-US" dirty="0" err="1" smtClean="0"/>
              <a:t>conubia</a:t>
            </a:r>
            <a:r>
              <a:rPr lang="en-US" dirty="0" smtClean="0"/>
              <a:t> nostra, per </a:t>
            </a:r>
            <a:r>
              <a:rPr lang="en-US" dirty="0" err="1" smtClean="0"/>
              <a:t>inceptos</a:t>
            </a:r>
            <a:r>
              <a:rPr lang="en-US" dirty="0" smtClean="0"/>
              <a:t> </a:t>
            </a:r>
            <a:r>
              <a:rPr lang="en-US" dirty="0" err="1" smtClean="0"/>
              <a:t>himenaeos</a:t>
            </a:r>
            <a:r>
              <a:rPr lang="en-US" dirty="0" smtClean="0"/>
              <a:t>. </a:t>
            </a:r>
            <a:r>
              <a:rPr lang="en-US" dirty="0" err="1" smtClean="0"/>
              <a:t>Nunc</a:t>
            </a:r>
            <a:r>
              <a:rPr lang="en-US" dirty="0" smtClean="0"/>
              <a:t> ante </a:t>
            </a:r>
            <a:r>
              <a:rPr lang="en-US" dirty="0" err="1" smtClean="0"/>
              <a:t>arcu</a:t>
            </a:r>
            <a:r>
              <a:rPr lang="en-US" dirty="0" smtClean="0"/>
              <a:t>, </a:t>
            </a:r>
            <a:r>
              <a:rPr lang="en-US" dirty="0" err="1" smtClean="0"/>
              <a:t>euismod</a:t>
            </a:r>
            <a:r>
              <a:rPr lang="en-US" dirty="0" smtClean="0"/>
              <a:t> </a:t>
            </a:r>
            <a:r>
              <a:rPr lang="en-US" dirty="0" err="1" smtClean="0"/>
              <a:t>vel</a:t>
            </a:r>
            <a:r>
              <a:rPr lang="en-US" dirty="0" smtClean="0"/>
              <a:t> </a:t>
            </a:r>
            <a:r>
              <a:rPr lang="en-US" dirty="0" err="1" smtClean="0"/>
              <a:t>lacinia</a:t>
            </a:r>
            <a:r>
              <a:rPr lang="en-US" dirty="0" smtClean="0"/>
              <a:t> et, </a:t>
            </a:r>
            <a:r>
              <a:rPr lang="en-US" dirty="0" err="1" smtClean="0"/>
              <a:t>posuere</a:t>
            </a:r>
            <a:r>
              <a:rPr lang="en-US" dirty="0" smtClean="0"/>
              <a:t> </a:t>
            </a:r>
            <a:r>
              <a:rPr lang="en-US" dirty="0" err="1" smtClean="0"/>
              <a:t>ut</a:t>
            </a:r>
            <a:r>
              <a:rPr lang="en-US" dirty="0" smtClean="0"/>
              <a:t> </a:t>
            </a:r>
            <a:r>
              <a:rPr lang="en-US" dirty="0" err="1" smtClean="0"/>
              <a:t>leo</a:t>
            </a:r>
            <a:r>
              <a:rPr lang="en-US" dirty="0" smtClean="0"/>
              <a:t>.</a:t>
            </a:r>
          </a:p>
        </p:txBody>
      </p:sp>
    </p:spTree>
    <p:extLst>
      <p:ext uri="{BB962C8B-B14F-4D97-AF65-F5344CB8AC3E}">
        <p14:creationId xmlns:p14="http://schemas.microsoft.com/office/powerpoint/2010/main" val="26642643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5770C4B-2BC2-4EFA-B8CF-EFD76BCFC30A}" type="datetimeFigureOut">
              <a:rPr lang="en-US" smtClean="0"/>
              <a:t>5/12/2016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Text Placeholder 9"/>
          <p:cNvSpPr>
            <a:spLocks noGrp="1"/>
          </p:cNvSpPr>
          <p:nvPr>
            <p:ph type="body" sz="quarter" idx="13"/>
          </p:nvPr>
        </p:nvSpPr>
        <p:spPr>
          <a:xfrm>
            <a:off x="304800" y="1524000"/>
            <a:ext cx="4114800" cy="4343400"/>
          </a:xfrm>
          <a:prstGeom prst="rect">
            <a:avLst/>
          </a:prstGeom>
        </p:spPr>
        <p:txBody>
          <a:bodyPr/>
          <a:lstStyle>
            <a:lvl1pPr marL="0" indent="0">
              <a:buNone/>
              <a:defRPr sz="1400" baseline="0">
                <a:solidFill>
                  <a:schemeClr val="accent1"/>
                </a:solidFill>
              </a:defRPr>
            </a:lvl1pPr>
            <a:lvl2pPr marL="457200" indent="0">
              <a:buNone/>
              <a:defRPr sz="1400" baseline="0">
                <a:solidFill>
                  <a:schemeClr val="accent1"/>
                </a:solidFill>
              </a:defRPr>
            </a:lvl2pPr>
            <a:lvl3pPr marL="914400" indent="0">
              <a:buNone/>
              <a:defRPr sz="1400" baseline="0">
                <a:solidFill>
                  <a:schemeClr val="accent1"/>
                </a:solidFill>
              </a:defRPr>
            </a:lvl3pPr>
            <a:lvl4pPr marL="1371600" indent="0">
              <a:buNone/>
              <a:defRPr sz="1400" baseline="0">
                <a:solidFill>
                  <a:schemeClr val="accent1"/>
                </a:solidFill>
              </a:defRPr>
            </a:lvl4pPr>
            <a:lvl5pPr marL="1828800" indent="0">
              <a:buNone/>
              <a:defRPr sz="1400" baseline="0">
                <a:solidFill>
                  <a:schemeClr val="accent1"/>
                </a:solidFill>
              </a:defRPr>
            </a:lvl5pPr>
          </a:lstStyle>
          <a:p>
            <a:pPr lvl="0"/>
            <a:r>
              <a:rPr lang="en-US" dirty="0" smtClean="0"/>
              <a:t>Click to edit Master text styles</a:t>
            </a:r>
          </a:p>
        </p:txBody>
      </p:sp>
      <p:sp>
        <p:nvSpPr>
          <p:cNvPr id="6" name="Text Placeholder 9"/>
          <p:cNvSpPr>
            <a:spLocks noGrp="1"/>
          </p:cNvSpPr>
          <p:nvPr>
            <p:ph type="body" sz="quarter" idx="14"/>
          </p:nvPr>
        </p:nvSpPr>
        <p:spPr>
          <a:xfrm>
            <a:off x="4679022" y="1524000"/>
            <a:ext cx="4114800" cy="4343400"/>
          </a:xfrm>
          <a:prstGeom prst="rect">
            <a:avLst/>
          </a:prstGeom>
        </p:spPr>
        <p:txBody>
          <a:bodyPr/>
          <a:lstStyle>
            <a:lvl1pPr marL="0" indent="0">
              <a:buNone/>
              <a:defRPr sz="1400" baseline="0">
                <a:solidFill>
                  <a:schemeClr val="accent1"/>
                </a:solidFill>
              </a:defRPr>
            </a:lvl1pPr>
            <a:lvl2pPr marL="457200" indent="0">
              <a:buNone/>
              <a:defRPr sz="1400" baseline="0">
                <a:solidFill>
                  <a:schemeClr val="accent1"/>
                </a:solidFill>
              </a:defRPr>
            </a:lvl2pPr>
            <a:lvl3pPr marL="914400" indent="0">
              <a:buNone/>
              <a:defRPr sz="1400" baseline="0">
                <a:solidFill>
                  <a:schemeClr val="accent1"/>
                </a:solidFill>
              </a:defRPr>
            </a:lvl3pPr>
            <a:lvl4pPr marL="1371600" indent="0">
              <a:buNone/>
              <a:defRPr sz="1400" baseline="0">
                <a:solidFill>
                  <a:schemeClr val="accent1"/>
                </a:solidFill>
              </a:defRPr>
            </a:lvl4pPr>
            <a:lvl5pPr marL="1828800" indent="0">
              <a:buNone/>
              <a:defRPr sz="1400" baseline="0">
                <a:solidFill>
                  <a:schemeClr val="accent1"/>
                </a:solidFill>
              </a:defRPr>
            </a:lvl5pPr>
          </a:lstStyle>
          <a:p>
            <a:pPr lvl="0"/>
            <a:r>
              <a:rPr lang="en-US" dirty="0" smtClean="0"/>
              <a:t>Click to edit Master text styles</a:t>
            </a:r>
          </a:p>
        </p:txBody>
      </p:sp>
      <p:sp>
        <p:nvSpPr>
          <p:cNvPr id="7" name="Text Placeholder 7"/>
          <p:cNvSpPr>
            <a:spLocks noGrp="1"/>
          </p:cNvSpPr>
          <p:nvPr>
            <p:ph type="body" sz="quarter" idx="12" hasCustomPrompt="1"/>
          </p:nvPr>
        </p:nvSpPr>
        <p:spPr>
          <a:xfrm>
            <a:off x="1051560" y="118110"/>
            <a:ext cx="7620000" cy="762000"/>
          </a:xfrm>
          <a:prstGeom prst="rect">
            <a:avLst/>
          </a:prstGeom>
        </p:spPr>
        <p:txBody>
          <a:bodyPr/>
          <a:lstStyle>
            <a:lvl1pPr marL="0" indent="0">
              <a:buNone/>
              <a:defRPr sz="4000" b="0" cap="all" spc="0" baseline="0">
                <a:solidFill>
                  <a:srgbClr val="AFC5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smtClean="0"/>
              <a:t>Lorem</a:t>
            </a:r>
            <a:r>
              <a:rPr lang="en-US" dirty="0" smtClean="0"/>
              <a:t> </a:t>
            </a:r>
            <a:r>
              <a:rPr lang="en-US" dirty="0" err="1" smtClean="0"/>
              <a:t>ipsum</a:t>
            </a:r>
            <a:r>
              <a:rPr lang="en-US" dirty="0" smtClean="0"/>
              <a:t> dolor</a:t>
            </a:r>
          </a:p>
        </p:txBody>
      </p:sp>
    </p:spTree>
    <p:extLst>
      <p:ext uri="{BB962C8B-B14F-4D97-AF65-F5344CB8AC3E}">
        <p14:creationId xmlns:p14="http://schemas.microsoft.com/office/powerpoint/2010/main" val="26030363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Chart Slide">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457200" y="6356350"/>
            <a:ext cx="2133600" cy="365125"/>
          </a:xfrm>
        </p:spPr>
        <p:txBody>
          <a:bodyPr/>
          <a:lstStyle/>
          <a:p>
            <a:fld id="{65770C4B-2BC2-4EFA-B8CF-EFD76BCFC30A}" type="datetimeFigureOut">
              <a:rPr lang="en-US" smtClean="0"/>
              <a:t>5/12/2016</a:t>
            </a:fld>
            <a:endParaRPr lang="en-US" dirty="0"/>
          </a:p>
        </p:txBody>
      </p:sp>
      <p:sp>
        <p:nvSpPr>
          <p:cNvPr id="8" name="Footer Placeholder 4"/>
          <p:cNvSpPr>
            <a:spLocks noGrp="1"/>
          </p:cNvSpPr>
          <p:nvPr>
            <p:ph type="ftr" sz="quarter" idx="11"/>
          </p:nvPr>
        </p:nvSpPr>
        <p:spPr>
          <a:xfrm>
            <a:off x="3124200" y="6356350"/>
            <a:ext cx="2895600" cy="365125"/>
          </a:xfrm>
        </p:spPr>
        <p:txBody>
          <a:bodyPr/>
          <a:lstStyle/>
          <a:p>
            <a:endParaRPr lang="en-US" dirty="0"/>
          </a:p>
        </p:txBody>
      </p:sp>
      <p:sp>
        <p:nvSpPr>
          <p:cNvPr id="10" name="Text Placeholder 9"/>
          <p:cNvSpPr>
            <a:spLocks noGrp="1"/>
          </p:cNvSpPr>
          <p:nvPr>
            <p:ph type="body" sz="quarter" idx="13"/>
          </p:nvPr>
        </p:nvSpPr>
        <p:spPr>
          <a:xfrm>
            <a:off x="304800" y="1524000"/>
            <a:ext cx="4114800" cy="4343400"/>
          </a:xfrm>
          <a:prstGeom prst="rect">
            <a:avLst/>
          </a:prstGeom>
        </p:spPr>
        <p:txBody>
          <a:bodyPr/>
          <a:lstStyle>
            <a:lvl1pPr marL="0" indent="0">
              <a:buNone/>
              <a:defRPr sz="1400" baseline="0">
                <a:solidFill>
                  <a:schemeClr val="accent1"/>
                </a:solidFill>
              </a:defRPr>
            </a:lvl1pPr>
            <a:lvl2pPr marL="457200" indent="0">
              <a:buNone/>
              <a:defRPr sz="1400" baseline="0">
                <a:solidFill>
                  <a:schemeClr val="accent1"/>
                </a:solidFill>
              </a:defRPr>
            </a:lvl2pPr>
            <a:lvl3pPr marL="914400" indent="0">
              <a:buNone/>
              <a:defRPr sz="1400" baseline="0">
                <a:solidFill>
                  <a:schemeClr val="accent1"/>
                </a:solidFill>
              </a:defRPr>
            </a:lvl3pPr>
            <a:lvl4pPr marL="1371600" indent="0">
              <a:buNone/>
              <a:defRPr sz="1400" baseline="0">
                <a:solidFill>
                  <a:schemeClr val="accent1"/>
                </a:solidFill>
              </a:defRPr>
            </a:lvl4pPr>
            <a:lvl5pPr marL="1828800" indent="0">
              <a:buNone/>
              <a:defRPr sz="1400" baseline="0">
                <a:solidFill>
                  <a:schemeClr val="accent1"/>
                </a:solidFill>
              </a:defRPr>
            </a:lvl5pPr>
          </a:lstStyle>
          <a:p>
            <a:pPr lvl="0"/>
            <a:r>
              <a:rPr lang="en-US" dirty="0" smtClean="0"/>
              <a:t>Click to edit Master text styles</a:t>
            </a:r>
          </a:p>
        </p:txBody>
      </p:sp>
      <p:sp>
        <p:nvSpPr>
          <p:cNvPr id="13" name="Chart Placeholder 12"/>
          <p:cNvSpPr>
            <a:spLocks noGrp="1"/>
          </p:cNvSpPr>
          <p:nvPr>
            <p:ph type="chart" sz="quarter" idx="14"/>
          </p:nvPr>
        </p:nvSpPr>
        <p:spPr>
          <a:xfrm>
            <a:off x="4681334" y="1524000"/>
            <a:ext cx="4114800" cy="4343400"/>
          </a:xfrm>
          <a:prstGeom prst="rect">
            <a:avLst/>
          </a:prstGeom>
        </p:spPr>
        <p:txBody>
          <a:bodyPr/>
          <a:lstStyle>
            <a:lvl1pPr>
              <a:defRPr>
                <a:solidFill>
                  <a:srgbClr val="5472B2"/>
                </a:solidFill>
              </a:defRPr>
            </a:lvl1pPr>
          </a:lstStyle>
          <a:p>
            <a:endParaRPr lang="en-US" dirty="0"/>
          </a:p>
        </p:txBody>
      </p:sp>
      <p:sp>
        <p:nvSpPr>
          <p:cNvPr id="11" name="Text Placeholder 7"/>
          <p:cNvSpPr>
            <a:spLocks noGrp="1"/>
          </p:cNvSpPr>
          <p:nvPr>
            <p:ph type="body" sz="quarter" idx="12" hasCustomPrompt="1"/>
          </p:nvPr>
        </p:nvSpPr>
        <p:spPr>
          <a:xfrm>
            <a:off x="1051560" y="118110"/>
            <a:ext cx="7620000" cy="762000"/>
          </a:xfrm>
          <a:prstGeom prst="rect">
            <a:avLst/>
          </a:prstGeom>
        </p:spPr>
        <p:txBody>
          <a:bodyPr/>
          <a:lstStyle>
            <a:lvl1pPr marL="0" indent="0">
              <a:buNone/>
              <a:defRPr sz="4000" b="0" cap="all" spc="0" baseline="0">
                <a:solidFill>
                  <a:srgbClr val="AFC5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smtClean="0"/>
              <a:t>Lorem</a:t>
            </a:r>
            <a:r>
              <a:rPr lang="en-US" dirty="0" smtClean="0"/>
              <a:t> </a:t>
            </a:r>
            <a:r>
              <a:rPr lang="en-US" dirty="0" err="1" smtClean="0"/>
              <a:t>ipsum</a:t>
            </a:r>
            <a:r>
              <a:rPr lang="en-US" dirty="0" smtClean="0"/>
              <a:t> dolor</a:t>
            </a:r>
          </a:p>
        </p:txBody>
      </p:sp>
    </p:spTree>
    <p:extLst>
      <p:ext uri="{BB962C8B-B14F-4D97-AF65-F5344CB8AC3E}">
        <p14:creationId xmlns:p14="http://schemas.microsoft.com/office/powerpoint/2010/main" val="21443075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rt Object and Text Slide">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457200" y="6356350"/>
            <a:ext cx="2133600" cy="365125"/>
          </a:xfrm>
        </p:spPr>
        <p:txBody>
          <a:bodyPr/>
          <a:lstStyle/>
          <a:p>
            <a:fld id="{65770C4B-2BC2-4EFA-B8CF-EFD76BCFC30A}" type="datetimeFigureOut">
              <a:rPr lang="en-US" smtClean="0"/>
              <a:t>5/12/2016</a:t>
            </a:fld>
            <a:endParaRPr lang="en-US" dirty="0"/>
          </a:p>
        </p:txBody>
      </p:sp>
      <p:sp>
        <p:nvSpPr>
          <p:cNvPr id="8" name="Footer Placeholder 4"/>
          <p:cNvSpPr>
            <a:spLocks noGrp="1"/>
          </p:cNvSpPr>
          <p:nvPr>
            <p:ph type="ftr" sz="quarter" idx="11"/>
          </p:nvPr>
        </p:nvSpPr>
        <p:spPr>
          <a:xfrm>
            <a:off x="3124200" y="6356350"/>
            <a:ext cx="2895600" cy="365125"/>
          </a:xfrm>
        </p:spPr>
        <p:txBody>
          <a:bodyPr/>
          <a:lstStyle/>
          <a:p>
            <a:endParaRPr lang="en-US" dirty="0"/>
          </a:p>
        </p:txBody>
      </p:sp>
      <p:sp>
        <p:nvSpPr>
          <p:cNvPr id="10" name="Text Placeholder 9"/>
          <p:cNvSpPr>
            <a:spLocks noGrp="1"/>
          </p:cNvSpPr>
          <p:nvPr>
            <p:ph type="body" sz="quarter" idx="13"/>
          </p:nvPr>
        </p:nvSpPr>
        <p:spPr>
          <a:xfrm>
            <a:off x="4191000" y="1524000"/>
            <a:ext cx="4572000" cy="4343400"/>
          </a:xfrm>
          <a:prstGeom prst="rect">
            <a:avLst/>
          </a:prstGeom>
        </p:spPr>
        <p:txBody>
          <a:bodyPr/>
          <a:lstStyle>
            <a:lvl1pPr marL="0" indent="0">
              <a:buNone/>
              <a:defRPr sz="1400" baseline="0">
                <a:solidFill>
                  <a:schemeClr val="accent1"/>
                </a:solidFill>
              </a:defRPr>
            </a:lvl1pPr>
            <a:lvl2pPr marL="457200" indent="0">
              <a:buNone/>
              <a:defRPr sz="1400" baseline="0">
                <a:solidFill>
                  <a:schemeClr val="accent1"/>
                </a:solidFill>
              </a:defRPr>
            </a:lvl2pPr>
            <a:lvl3pPr marL="914400" indent="0">
              <a:buNone/>
              <a:defRPr sz="1400" baseline="0">
                <a:solidFill>
                  <a:schemeClr val="accent1"/>
                </a:solidFill>
              </a:defRPr>
            </a:lvl3pPr>
            <a:lvl4pPr marL="1371600" indent="0">
              <a:buNone/>
              <a:defRPr sz="1400" baseline="0">
                <a:solidFill>
                  <a:schemeClr val="accent1"/>
                </a:solidFill>
              </a:defRPr>
            </a:lvl4pPr>
            <a:lvl5pPr marL="1828800" indent="0">
              <a:buNone/>
              <a:defRPr sz="1400" baseline="0">
                <a:solidFill>
                  <a:schemeClr val="accent1"/>
                </a:solidFill>
              </a:defRPr>
            </a:lvl5pPr>
          </a:lstStyle>
          <a:p>
            <a:pPr lvl="0"/>
            <a:r>
              <a:rPr lang="en-US" dirty="0" smtClean="0"/>
              <a:t>Click to edit Master text styles</a:t>
            </a:r>
          </a:p>
        </p:txBody>
      </p:sp>
      <p:sp>
        <p:nvSpPr>
          <p:cNvPr id="5" name="SmartArt Placeholder 4"/>
          <p:cNvSpPr>
            <a:spLocks noGrp="1"/>
          </p:cNvSpPr>
          <p:nvPr>
            <p:ph type="dgm" sz="quarter" idx="14"/>
          </p:nvPr>
        </p:nvSpPr>
        <p:spPr>
          <a:xfrm>
            <a:off x="381000" y="1524000"/>
            <a:ext cx="3581400" cy="4343400"/>
          </a:xfrm>
          <a:prstGeom prst="rect">
            <a:avLst/>
          </a:prstGeom>
        </p:spPr>
        <p:txBody>
          <a:bodyPr/>
          <a:lstStyle>
            <a:lvl1pPr>
              <a:defRPr>
                <a:solidFill>
                  <a:srgbClr val="5472B2"/>
                </a:solidFill>
              </a:defRPr>
            </a:lvl1pPr>
          </a:lstStyle>
          <a:p>
            <a:endParaRPr lang="en-US" dirty="0"/>
          </a:p>
        </p:txBody>
      </p:sp>
      <p:sp>
        <p:nvSpPr>
          <p:cNvPr id="11" name="Text Placeholder 7"/>
          <p:cNvSpPr>
            <a:spLocks noGrp="1"/>
          </p:cNvSpPr>
          <p:nvPr>
            <p:ph type="body" sz="quarter" idx="12" hasCustomPrompt="1"/>
          </p:nvPr>
        </p:nvSpPr>
        <p:spPr>
          <a:xfrm>
            <a:off x="1051560" y="118110"/>
            <a:ext cx="7620000" cy="762000"/>
          </a:xfrm>
          <a:prstGeom prst="rect">
            <a:avLst/>
          </a:prstGeom>
        </p:spPr>
        <p:txBody>
          <a:bodyPr/>
          <a:lstStyle>
            <a:lvl1pPr marL="0" indent="0">
              <a:buNone/>
              <a:defRPr sz="4000" b="0" cap="all" spc="0" baseline="0">
                <a:solidFill>
                  <a:srgbClr val="AFC5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smtClean="0"/>
              <a:t>Lorem</a:t>
            </a:r>
            <a:r>
              <a:rPr lang="en-US" dirty="0" smtClean="0"/>
              <a:t> </a:t>
            </a:r>
            <a:r>
              <a:rPr lang="en-US" dirty="0" err="1" smtClean="0"/>
              <a:t>ipsum</a:t>
            </a:r>
            <a:r>
              <a:rPr lang="en-US" dirty="0" smtClean="0"/>
              <a:t> dolor</a:t>
            </a:r>
          </a:p>
        </p:txBody>
      </p:sp>
    </p:spTree>
    <p:extLst>
      <p:ext uri="{BB962C8B-B14F-4D97-AF65-F5344CB8AC3E}">
        <p14:creationId xmlns:p14="http://schemas.microsoft.com/office/powerpoint/2010/main" val="12843623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Slide">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457200" y="6356350"/>
            <a:ext cx="2133600" cy="365125"/>
          </a:xfrm>
        </p:spPr>
        <p:txBody>
          <a:bodyPr/>
          <a:lstStyle/>
          <a:p>
            <a:fld id="{65770C4B-2BC2-4EFA-B8CF-EFD76BCFC30A}" type="datetimeFigureOut">
              <a:rPr lang="en-US" smtClean="0"/>
              <a:t>5/12/2016</a:t>
            </a:fld>
            <a:endParaRPr lang="en-US" dirty="0"/>
          </a:p>
        </p:txBody>
      </p:sp>
      <p:sp>
        <p:nvSpPr>
          <p:cNvPr id="8" name="Footer Placeholder 4"/>
          <p:cNvSpPr>
            <a:spLocks noGrp="1"/>
          </p:cNvSpPr>
          <p:nvPr>
            <p:ph type="ftr" sz="quarter" idx="11"/>
          </p:nvPr>
        </p:nvSpPr>
        <p:spPr>
          <a:xfrm>
            <a:off x="3124200" y="6356350"/>
            <a:ext cx="2895600" cy="365125"/>
          </a:xfrm>
        </p:spPr>
        <p:txBody>
          <a:bodyPr/>
          <a:lstStyle/>
          <a:p>
            <a:endParaRPr lang="en-US" dirty="0"/>
          </a:p>
        </p:txBody>
      </p:sp>
      <p:sp>
        <p:nvSpPr>
          <p:cNvPr id="10" name="Text Placeholder 9"/>
          <p:cNvSpPr>
            <a:spLocks noGrp="1"/>
          </p:cNvSpPr>
          <p:nvPr>
            <p:ph type="body" sz="quarter" idx="13"/>
          </p:nvPr>
        </p:nvSpPr>
        <p:spPr>
          <a:xfrm>
            <a:off x="381000" y="1524000"/>
            <a:ext cx="4572000" cy="4343400"/>
          </a:xfrm>
          <a:prstGeom prst="rect">
            <a:avLst/>
          </a:prstGeom>
        </p:spPr>
        <p:txBody>
          <a:bodyPr/>
          <a:lstStyle>
            <a:lvl1pPr marL="0" indent="0">
              <a:buNone/>
              <a:defRPr sz="1400" baseline="0">
                <a:solidFill>
                  <a:schemeClr val="accent1"/>
                </a:solidFill>
              </a:defRPr>
            </a:lvl1pPr>
            <a:lvl2pPr marL="457200" indent="0">
              <a:buNone/>
              <a:defRPr sz="1400" baseline="0">
                <a:solidFill>
                  <a:schemeClr val="accent1"/>
                </a:solidFill>
              </a:defRPr>
            </a:lvl2pPr>
            <a:lvl3pPr marL="914400" indent="0">
              <a:buNone/>
              <a:defRPr sz="1400" baseline="0">
                <a:solidFill>
                  <a:schemeClr val="accent1"/>
                </a:solidFill>
              </a:defRPr>
            </a:lvl3pPr>
            <a:lvl4pPr marL="1371600" indent="0">
              <a:buNone/>
              <a:defRPr sz="1400" baseline="0">
                <a:solidFill>
                  <a:schemeClr val="accent1"/>
                </a:solidFill>
              </a:defRPr>
            </a:lvl4pPr>
            <a:lvl5pPr marL="1828800" indent="0">
              <a:buNone/>
              <a:defRPr sz="1400" baseline="0">
                <a:solidFill>
                  <a:schemeClr val="accent1"/>
                </a:solidFill>
              </a:defRPr>
            </a:lvl5pPr>
          </a:lstStyle>
          <a:p>
            <a:pPr lvl="0"/>
            <a:r>
              <a:rPr lang="en-US" dirty="0" smtClean="0"/>
              <a:t>Click to edit Master text styles</a:t>
            </a:r>
          </a:p>
        </p:txBody>
      </p:sp>
      <p:sp>
        <p:nvSpPr>
          <p:cNvPr id="3" name="Picture Placeholder 2"/>
          <p:cNvSpPr>
            <a:spLocks noGrp="1"/>
          </p:cNvSpPr>
          <p:nvPr>
            <p:ph type="pic" sz="quarter" idx="14"/>
          </p:nvPr>
        </p:nvSpPr>
        <p:spPr>
          <a:xfrm>
            <a:off x="5181600" y="1524000"/>
            <a:ext cx="3581400" cy="4343400"/>
          </a:xfrm>
          <a:prstGeom prst="rect">
            <a:avLst/>
          </a:prstGeom>
        </p:spPr>
        <p:txBody>
          <a:bodyPr/>
          <a:lstStyle>
            <a:lvl1pPr>
              <a:defRPr>
                <a:solidFill>
                  <a:srgbClr val="5472B2"/>
                </a:solidFill>
              </a:defRPr>
            </a:lvl1pPr>
          </a:lstStyle>
          <a:p>
            <a:endParaRPr lang="en-US" dirty="0"/>
          </a:p>
        </p:txBody>
      </p:sp>
      <p:sp>
        <p:nvSpPr>
          <p:cNvPr id="11" name="Text Placeholder 7"/>
          <p:cNvSpPr>
            <a:spLocks noGrp="1"/>
          </p:cNvSpPr>
          <p:nvPr>
            <p:ph type="body" sz="quarter" idx="12" hasCustomPrompt="1"/>
          </p:nvPr>
        </p:nvSpPr>
        <p:spPr>
          <a:xfrm>
            <a:off x="1051560" y="118110"/>
            <a:ext cx="7620000" cy="762000"/>
          </a:xfrm>
          <a:prstGeom prst="rect">
            <a:avLst/>
          </a:prstGeom>
        </p:spPr>
        <p:txBody>
          <a:bodyPr/>
          <a:lstStyle>
            <a:lvl1pPr marL="0" indent="0">
              <a:buNone/>
              <a:defRPr sz="4000" b="0" cap="all" spc="0" baseline="0">
                <a:solidFill>
                  <a:srgbClr val="AFC5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smtClean="0"/>
              <a:t>Lorem</a:t>
            </a:r>
            <a:r>
              <a:rPr lang="en-US" dirty="0" smtClean="0"/>
              <a:t> </a:t>
            </a:r>
            <a:r>
              <a:rPr lang="en-US" dirty="0" err="1" smtClean="0"/>
              <a:t>ipsum</a:t>
            </a:r>
            <a:r>
              <a:rPr lang="en-US" dirty="0" smtClean="0"/>
              <a:t> dolor</a:t>
            </a:r>
          </a:p>
        </p:txBody>
      </p:sp>
    </p:spTree>
    <p:extLst>
      <p:ext uri="{BB962C8B-B14F-4D97-AF65-F5344CB8AC3E}">
        <p14:creationId xmlns:p14="http://schemas.microsoft.com/office/powerpoint/2010/main" val="13862271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457200" y="6356350"/>
            <a:ext cx="2133600" cy="365125"/>
          </a:xfrm>
        </p:spPr>
        <p:txBody>
          <a:bodyPr/>
          <a:lstStyle/>
          <a:p>
            <a:fld id="{65770C4B-2BC2-4EFA-B8CF-EFD76BCFC30A}" type="datetimeFigureOut">
              <a:rPr lang="en-US" smtClean="0"/>
              <a:t>5/12/2016</a:t>
            </a:fld>
            <a:endParaRPr lang="en-US" dirty="0"/>
          </a:p>
        </p:txBody>
      </p:sp>
      <p:sp>
        <p:nvSpPr>
          <p:cNvPr id="8" name="Footer Placeholder 4"/>
          <p:cNvSpPr>
            <a:spLocks noGrp="1"/>
          </p:cNvSpPr>
          <p:nvPr>
            <p:ph type="ftr" sz="quarter" idx="11"/>
          </p:nvPr>
        </p:nvSpPr>
        <p:spPr>
          <a:xfrm>
            <a:off x="3124200" y="6356350"/>
            <a:ext cx="2895600" cy="365125"/>
          </a:xfrm>
        </p:spPr>
        <p:txBody>
          <a:bodyPr/>
          <a:lstStyle/>
          <a:p>
            <a:endParaRPr lang="en-US" dirty="0"/>
          </a:p>
        </p:txBody>
      </p:sp>
      <p:sp>
        <p:nvSpPr>
          <p:cNvPr id="3" name="Picture Placeholder 2"/>
          <p:cNvSpPr>
            <a:spLocks noGrp="1"/>
          </p:cNvSpPr>
          <p:nvPr>
            <p:ph type="pic" sz="quarter" idx="14"/>
          </p:nvPr>
        </p:nvSpPr>
        <p:spPr>
          <a:xfrm>
            <a:off x="381000" y="1524000"/>
            <a:ext cx="8382000" cy="4343400"/>
          </a:xfrm>
          <a:prstGeom prst="rect">
            <a:avLst/>
          </a:prstGeom>
        </p:spPr>
        <p:txBody>
          <a:bodyPr/>
          <a:lstStyle>
            <a:lvl1pPr>
              <a:defRPr>
                <a:solidFill>
                  <a:srgbClr val="5472B2"/>
                </a:solidFill>
              </a:defRPr>
            </a:lvl1pPr>
          </a:lstStyle>
          <a:p>
            <a:endParaRPr lang="en-US" dirty="0"/>
          </a:p>
        </p:txBody>
      </p:sp>
      <p:sp>
        <p:nvSpPr>
          <p:cNvPr id="6" name="Text Placeholder 7"/>
          <p:cNvSpPr>
            <a:spLocks noGrp="1"/>
          </p:cNvSpPr>
          <p:nvPr>
            <p:ph type="body" sz="quarter" idx="12" hasCustomPrompt="1"/>
          </p:nvPr>
        </p:nvSpPr>
        <p:spPr>
          <a:xfrm>
            <a:off x="1051560" y="118110"/>
            <a:ext cx="7620000" cy="762000"/>
          </a:xfrm>
          <a:prstGeom prst="rect">
            <a:avLst/>
          </a:prstGeom>
        </p:spPr>
        <p:txBody>
          <a:bodyPr/>
          <a:lstStyle>
            <a:lvl1pPr marL="0" indent="0">
              <a:buNone/>
              <a:defRPr sz="4000" b="0" cap="all" spc="0" baseline="0">
                <a:solidFill>
                  <a:srgbClr val="AFC5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smtClean="0"/>
              <a:t>Lorem</a:t>
            </a:r>
            <a:r>
              <a:rPr lang="en-US" dirty="0" smtClean="0"/>
              <a:t> </a:t>
            </a:r>
            <a:r>
              <a:rPr lang="en-US" dirty="0" err="1" smtClean="0"/>
              <a:t>ipsum</a:t>
            </a:r>
            <a:r>
              <a:rPr lang="en-US" dirty="0" smtClean="0"/>
              <a:t> dolor</a:t>
            </a:r>
          </a:p>
        </p:txBody>
      </p:sp>
    </p:spTree>
    <p:extLst>
      <p:ext uri="{BB962C8B-B14F-4D97-AF65-F5344CB8AC3E}">
        <p14:creationId xmlns:p14="http://schemas.microsoft.com/office/powerpoint/2010/main" val="32493595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457200" y="6356350"/>
            <a:ext cx="2133600" cy="365125"/>
          </a:xfrm>
        </p:spPr>
        <p:txBody>
          <a:bodyPr/>
          <a:lstStyle/>
          <a:p>
            <a:fld id="{65770C4B-2BC2-4EFA-B8CF-EFD76BCFC30A}" type="datetimeFigureOut">
              <a:rPr lang="en-US" smtClean="0"/>
              <a:t>5/12/2016</a:t>
            </a:fld>
            <a:endParaRPr lang="en-US" dirty="0"/>
          </a:p>
        </p:txBody>
      </p:sp>
      <p:sp>
        <p:nvSpPr>
          <p:cNvPr id="8" name="Footer Placeholder 4"/>
          <p:cNvSpPr>
            <a:spLocks noGrp="1"/>
          </p:cNvSpPr>
          <p:nvPr>
            <p:ph type="ftr" sz="quarter" idx="11"/>
          </p:nvPr>
        </p:nvSpPr>
        <p:spPr>
          <a:xfrm>
            <a:off x="3124200" y="6356350"/>
            <a:ext cx="2895600" cy="365125"/>
          </a:xfrm>
        </p:spPr>
        <p:txBody>
          <a:bodyPr/>
          <a:lstStyle/>
          <a:p>
            <a:endParaRPr lang="en-US" dirty="0"/>
          </a:p>
        </p:txBody>
      </p:sp>
      <p:sp>
        <p:nvSpPr>
          <p:cNvPr id="4" name="Chart Placeholder 3"/>
          <p:cNvSpPr>
            <a:spLocks noGrp="1"/>
          </p:cNvSpPr>
          <p:nvPr>
            <p:ph type="chart" sz="quarter" idx="13"/>
          </p:nvPr>
        </p:nvSpPr>
        <p:spPr>
          <a:xfrm>
            <a:off x="381000" y="1524000"/>
            <a:ext cx="8382000" cy="4343400"/>
          </a:xfrm>
          <a:prstGeom prst="rect">
            <a:avLst/>
          </a:prstGeom>
        </p:spPr>
        <p:txBody>
          <a:bodyPr/>
          <a:lstStyle>
            <a:lvl1pPr>
              <a:defRPr>
                <a:solidFill>
                  <a:srgbClr val="5472B2"/>
                </a:solidFill>
              </a:defRPr>
            </a:lvl1pPr>
          </a:lstStyle>
          <a:p>
            <a:endParaRPr lang="en-US" dirty="0"/>
          </a:p>
        </p:txBody>
      </p:sp>
      <p:sp>
        <p:nvSpPr>
          <p:cNvPr id="6" name="Text Placeholder 7"/>
          <p:cNvSpPr>
            <a:spLocks noGrp="1"/>
          </p:cNvSpPr>
          <p:nvPr>
            <p:ph type="body" sz="quarter" idx="12" hasCustomPrompt="1"/>
          </p:nvPr>
        </p:nvSpPr>
        <p:spPr>
          <a:xfrm>
            <a:off x="1051560" y="118110"/>
            <a:ext cx="7620000" cy="762000"/>
          </a:xfrm>
          <a:prstGeom prst="rect">
            <a:avLst/>
          </a:prstGeom>
        </p:spPr>
        <p:txBody>
          <a:bodyPr/>
          <a:lstStyle>
            <a:lvl1pPr marL="0" indent="0">
              <a:buNone/>
              <a:defRPr sz="4000" b="0" cap="all" spc="0" baseline="0">
                <a:solidFill>
                  <a:srgbClr val="AFC5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smtClean="0"/>
              <a:t>Lorem</a:t>
            </a:r>
            <a:r>
              <a:rPr lang="en-US" dirty="0" smtClean="0"/>
              <a:t> </a:t>
            </a:r>
            <a:r>
              <a:rPr lang="en-US" dirty="0" err="1" smtClean="0"/>
              <a:t>ipsum</a:t>
            </a:r>
            <a:r>
              <a:rPr lang="en-US" dirty="0" smtClean="0"/>
              <a:t> dolor</a:t>
            </a:r>
          </a:p>
        </p:txBody>
      </p:sp>
    </p:spTree>
    <p:extLst>
      <p:ext uri="{BB962C8B-B14F-4D97-AF65-F5344CB8AC3E}">
        <p14:creationId xmlns:p14="http://schemas.microsoft.com/office/powerpoint/2010/main" val="24032356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70C4B-2BC2-4EFA-B8CF-EFD76BCFC30A}" type="datetimeFigureOut">
              <a:rPr lang="en-US" smtClean="0"/>
              <a:t>5/12/2016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3"/>
          <p:cNvSpPr txBox="1">
            <a:spLocks/>
          </p:cNvSpPr>
          <p:nvPr userDrawn="1"/>
        </p:nvSpPr>
        <p:spPr bwMode="auto">
          <a:xfrm>
            <a:off x="76200" y="6477000"/>
            <a:ext cx="3810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defTabSz="914400" rtl="0" eaLnBrk="0" latinLnBrk="0" hangingPunct="0">
              <a:spcBef>
                <a:spcPct val="20000"/>
              </a:spcBef>
              <a:buFont typeface="Arial" pitchFamily="34" charset="0"/>
              <a:buNone/>
              <a:defRPr sz="2400" b="0" kern="1200" cap="all" spc="0" baseline="0">
                <a:solidFill>
                  <a:schemeClr val="tx1"/>
                </a:solidFill>
                <a:latin typeface="Arial" pitchFamily="34" charset="0"/>
                <a:ea typeface="ＭＳ Ｐゴシック" pitchFamily="34" charset="-128"/>
                <a:cs typeface="+mn-cs"/>
              </a:defRPr>
            </a:lvl1pPr>
            <a:lvl2pPr marL="742950" indent="-285750" algn="l" defTabSz="914400" rtl="0" eaLnBrk="0" latinLnBrk="0" hangingPunct="0">
              <a:spcBef>
                <a:spcPct val="20000"/>
              </a:spcBef>
              <a:buFont typeface="Arial" pitchFamily="34" charset="0"/>
              <a:buNone/>
              <a:defRPr sz="2400" kern="1200">
                <a:solidFill>
                  <a:schemeClr val="tx1"/>
                </a:solidFill>
                <a:latin typeface="Arial" pitchFamily="34" charset="0"/>
                <a:ea typeface="ＭＳ Ｐゴシック" pitchFamily="34" charset="-128"/>
                <a:cs typeface="+mn-cs"/>
              </a:defRPr>
            </a:lvl2pPr>
            <a:lvl3pPr marL="1143000" indent="-228600" algn="l" defTabSz="914400" rtl="0" eaLnBrk="0" latinLnBrk="0" hangingPunct="0">
              <a:spcBef>
                <a:spcPct val="20000"/>
              </a:spcBef>
              <a:buFont typeface="Arial" pitchFamily="34" charset="0"/>
              <a:buNone/>
              <a:defRPr sz="2400" kern="1200">
                <a:solidFill>
                  <a:schemeClr val="tx1"/>
                </a:solidFill>
                <a:latin typeface="Arial" pitchFamily="34" charset="0"/>
                <a:ea typeface="ＭＳ Ｐゴシック" pitchFamily="34" charset="-128"/>
                <a:cs typeface="+mn-cs"/>
              </a:defRPr>
            </a:lvl3pPr>
            <a:lvl4pPr marL="1600200" indent="-228600" algn="l" defTabSz="914400" rtl="0" eaLnBrk="0" latinLnBrk="0" hangingPunct="0">
              <a:spcBef>
                <a:spcPct val="20000"/>
              </a:spcBef>
              <a:buFont typeface="Arial" pitchFamily="34" charset="0"/>
              <a:buNone/>
              <a:defRPr sz="2400" kern="1200">
                <a:solidFill>
                  <a:schemeClr val="tx1"/>
                </a:solidFill>
                <a:latin typeface="Arial" pitchFamily="34" charset="0"/>
                <a:ea typeface="ＭＳ Ｐゴシック" pitchFamily="34" charset="-128"/>
                <a:cs typeface="+mn-cs"/>
              </a:defRPr>
            </a:lvl4pPr>
            <a:lvl5pPr marL="2057400" indent="-228600" algn="l" defTabSz="914400" rtl="0" eaLnBrk="0" latinLnBrk="0" hangingPunct="0">
              <a:spcBef>
                <a:spcPct val="20000"/>
              </a:spcBef>
              <a:buFont typeface="Arial" pitchFamily="34" charset="0"/>
              <a:buNone/>
              <a:defRPr sz="2400"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0"/>
              </a:spcBef>
              <a:spcAft>
                <a:spcPct val="0"/>
              </a:spcAft>
              <a:buFont typeface="Arial" pitchFamily="34" charset="0"/>
              <a:buChar char="•"/>
              <a:defRPr sz="2400"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0"/>
              </a:spcBef>
              <a:spcAft>
                <a:spcPct val="0"/>
              </a:spcAft>
              <a:buFont typeface="Arial" pitchFamily="34" charset="0"/>
              <a:buChar char="•"/>
              <a:defRPr sz="2400"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0"/>
              </a:spcBef>
              <a:spcAft>
                <a:spcPct val="0"/>
              </a:spcAft>
              <a:buFont typeface="Arial" pitchFamily="34" charset="0"/>
              <a:buChar char="•"/>
              <a:defRPr sz="2400"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0"/>
              </a:spcBef>
              <a:spcAft>
                <a:spcPct val="0"/>
              </a:spcAft>
              <a:buFont typeface="Arial" pitchFamily="34" charset="0"/>
              <a:buChar char="•"/>
              <a:defRPr sz="2400" kern="1200">
                <a:solidFill>
                  <a:schemeClr val="tx1"/>
                </a:solidFill>
                <a:latin typeface="Arial" pitchFamily="34" charset="0"/>
                <a:ea typeface="ＭＳ Ｐゴシック" pitchFamily="34" charset="-128"/>
                <a:cs typeface="+mn-cs"/>
              </a:defRPr>
            </a:lvl9pPr>
          </a:lstStyle>
          <a:p>
            <a:pPr algn="ctr" eaLnBrk="1" hangingPunct="1"/>
            <a:fld id="{982DD830-1EE9-4E59-8B33-A286BFFE9DEC}" type="slidenum">
              <a:rPr lang="en-US" altLang="en-US" sz="1200" smtClean="0">
                <a:solidFill>
                  <a:schemeClr val="bg2">
                    <a:lumMod val="50000"/>
                  </a:schemeClr>
                </a:solidFill>
              </a:rPr>
              <a:pPr algn="ctr" eaLnBrk="1" hangingPunct="1"/>
              <a:t>‹#›</a:t>
            </a:fld>
            <a:endParaRPr lang="en-US" altLang="en-US" sz="1200" dirty="0">
              <a:solidFill>
                <a:schemeClr val="bg2">
                  <a:lumMod val="50000"/>
                </a:schemeClr>
              </a:solidFill>
            </a:endParaRPr>
          </a:p>
        </p:txBody>
      </p:sp>
    </p:spTree>
    <p:extLst>
      <p:ext uri="{BB962C8B-B14F-4D97-AF65-F5344CB8AC3E}">
        <p14:creationId xmlns:p14="http://schemas.microsoft.com/office/powerpoint/2010/main" val="2848757165"/>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9" r:id="rId3"/>
    <p:sldLayoutId id="2147483652" r:id="rId4"/>
    <p:sldLayoutId id="2147483650" r:id="rId5"/>
    <p:sldLayoutId id="2147483653" r:id="rId6"/>
    <p:sldLayoutId id="2147483654" r:id="rId7"/>
    <p:sldLayoutId id="2147483655" r:id="rId8"/>
    <p:sldLayoutId id="2147483656" r:id="rId9"/>
    <p:sldLayoutId id="2147483657" r:id="rId10"/>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avast.com/" TargetMode="External"/><Relationship Id="rId2" Type="http://schemas.openxmlformats.org/officeDocument/2006/relationships/hyperlink" Target="http://www.avg.com/"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avast.com/" TargetMode="External"/><Relationship Id="rId2" Type="http://schemas.openxmlformats.org/officeDocument/2006/relationships/hyperlink" Target="http://www.avg.com/" TargetMode="External"/><Relationship Id="rId1" Type="http://schemas.openxmlformats.org/officeDocument/2006/relationships/slideLayout" Target="../slideLayouts/slideLayout3.xml"/><Relationship Id="rId4" Type="http://schemas.openxmlformats.org/officeDocument/2006/relationships/hyperlink" Target="https://www.malwarebytes.or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onedrive.live.com/" TargetMode="External"/><Relationship Id="rId2" Type="http://schemas.openxmlformats.org/officeDocument/2006/relationships/hyperlink" Target="https://drive.google.com/" TargetMode="External"/><Relationship Id="rId1" Type="http://schemas.openxmlformats.org/officeDocument/2006/relationships/slideLayout" Target="../slideLayouts/slideLayout3.xml"/><Relationship Id="rId4" Type="http://schemas.openxmlformats.org/officeDocument/2006/relationships/hyperlink" Target="https://carbonite.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Connex credit union</a:t>
            </a:r>
            <a:br>
              <a:rPr lang="en-US" sz="4800" dirty="0" smtClean="0"/>
            </a:br>
            <a:r>
              <a:rPr lang="en-US" sz="4800" dirty="0" smtClean="0"/>
              <a:t>		</a:t>
            </a:r>
            <a:r>
              <a:rPr lang="en-US" sz="2800" dirty="0" smtClean="0"/>
              <a:t>oNLINE security training</a:t>
            </a:r>
            <a:endParaRPr lang="en-US" sz="2800" dirty="0"/>
          </a:p>
        </p:txBody>
      </p:sp>
      <p:sp>
        <p:nvSpPr>
          <p:cNvPr id="3" name="Text Placeholder 2"/>
          <p:cNvSpPr>
            <a:spLocks noGrp="1"/>
          </p:cNvSpPr>
          <p:nvPr>
            <p:ph type="body" sz="quarter" idx="12"/>
          </p:nvPr>
        </p:nvSpPr>
        <p:spPr>
          <a:xfrm>
            <a:off x="457200" y="4419600"/>
            <a:ext cx="8229600" cy="685800"/>
          </a:xfrm>
        </p:spPr>
        <p:txBody>
          <a:bodyPr/>
          <a:lstStyle/>
          <a:p>
            <a:r>
              <a:rPr lang="en-US" sz="2400" b="1" dirty="0" smtClean="0"/>
              <a:t> </a:t>
            </a:r>
            <a:r>
              <a:rPr lang="en-US" sz="2400" b="1" dirty="0"/>
              <a:t> </a:t>
            </a:r>
            <a:r>
              <a:rPr lang="en-US" sz="2400" b="1" dirty="0" smtClean="0"/>
              <a:t>                            May 12</a:t>
            </a:r>
            <a:r>
              <a:rPr lang="en-US" sz="2400" b="1" baseline="30000" dirty="0" smtClean="0"/>
              <a:t>th</a:t>
            </a:r>
            <a:r>
              <a:rPr lang="en-US" sz="2400" b="1" dirty="0" smtClean="0"/>
              <a:t>, 2016</a:t>
            </a:r>
            <a:endParaRPr lang="en-US" sz="2400" b="1" dirty="0"/>
          </a:p>
        </p:txBody>
      </p:sp>
    </p:spTree>
    <p:extLst>
      <p:ext uri="{BB962C8B-B14F-4D97-AF65-F5344CB8AC3E}">
        <p14:creationId xmlns:p14="http://schemas.microsoft.com/office/powerpoint/2010/main" val="487198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Pharming - Definition</a:t>
            </a:r>
            <a:endParaRPr lang="en-US" dirty="0"/>
          </a:p>
        </p:txBody>
      </p:sp>
      <p:sp>
        <p:nvSpPr>
          <p:cNvPr id="3" name="Text Placeholder 2"/>
          <p:cNvSpPr>
            <a:spLocks noGrp="1"/>
          </p:cNvSpPr>
          <p:nvPr>
            <p:ph type="body" sz="quarter" idx="13"/>
          </p:nvPr>
        </p:nvSpPr>
        <p:spPr/>
        <p:txBody>
          <a:bodyPr/>
          <a:lstStyle/>
          <a:p>
            <a:pPr marL="0" indent="0">
              <a:buNone/>
            </a:pPr>
            <a:r>
              <a:rPr lang="en-US" dirty="0" smtClean="0"/>
              <a:t>Pharming </a:t>
            </a:r>
            <a:r>
              <a:rPr lang="en-US" dirty="0"/>
              <a:t>is another scam where a fraudster installs malicious code on a personal </a:t>
            </a:r>
            <a:r>
              <a:rPr lang="en-US" dirty="0" smtClean="0"/>
              <a:t>computer. </a:t>
            </a:r>
            <a:r>
              <a:rPr lang="en-US" dirty="0"/>
              <a:t>This code then </a:t>
            </a:r>
            <a:r>
              <a:rPr lang="en-US" b="1" dirty="0"/>
              <a:t>redirects clicks you make on a Website </a:t>
            </a:r>
            <a:r>
              <a:rPr lang="en-US" dirty="0"/>
              <a:t>to another fraudulent Website without your consent or knowledge. </a:t>
            </a:r>
            <a:endParaRPr lang="en-US" dirty="0" smtClean="0"/>
          </a:p>
          <a:p>
            <a:pPr marL="0" indent="0">
              <a:buNone/>
            </a:pPr>
            <a:r>
              <a:rPr lang="en-US" dirty="0" smtClean="0"/>
              <a:t>Be </a:t>
            </a:r>
            <a:r>
              <a:rPr lang="en-US" dirty="0"/>
              <a:t>careful when entering financial information on a Website. Look for </a:t>
            </a:r>
            <a:r>
              <a:rPr lang="en-US" b="1" dirty="0"/>
              <a:t>the ‘s’ in https and the key or lock symbol </a:t>
            </a:r>
            <a:r>
              <a:rPr lang="en-US" dirty="0"/>
              <a:t>at the bottom of the browser. If the Website looks different than when you last visited, be suspicious and don’t click unless you are absolutely certain the site is safe</a:t>
            </a:r>
            <a:r>
              <a:rPr lang="en-US" dirty="0" smtClean="0"/>
              <a:t>.</a:t>
            </a:r>
          </a:p>
          <a:p>
            <a:pPr marL="0" indent="0">
              <a:buNone/>
            </a:pPr>
            <a:endParaRPr lang="en-US" dirty="0" smtClean="0"/>
          </a:p>
          <a:p>
            <a:pPr marL="0" indent="0">
              <a:buNone/>
            </a:pPr>
            <a:endParaRPr lang="en-US" b="1" u="sng"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191" y="5181600"/>
            <a:ext cx="391668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4871" y="5095875"/>
            <a:ext cx="2596826"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7453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Vishing – Fraud by Phone</a:t>
            </a:r>
            <a:endParaRPr lang="en-US" dirty="0"/>
          </a:p>
        </p:txBody>
      </p:sp>
      <p:sp>
        <p:nvSpPr>
          <p:cNvPr id="3" name="Text Placeholder 2"/>
          <p:cNvSpPr>
            <a:spLocks noGrp="1"/>
          </p:cNvSpPr>
          <p:nvPr>
            <p:ph type="body" sz="quarter" idx="13"/>
          </p:nvPr>
        </p:nvSpPr>
        <p:spPr/>
        <p:txBody>
          <a:bodyPr/>
          <a:lstStyle/>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r>
              <a:rPr lang="en-US" sz="1800" dirty="0" smtClean="0"/>
              <a:t>Unfortunately</a:t>
            </a:r>
            <a:r>
              <a:rPr lang="en-US" sz="1800" dirty="0"/>
              <a:t>, phishing emails are not the only way people can try </a:t>
            </a:r>
            <a:r>
              <a:rPr lang="en-US" sz="1800" dirty="0" smtClean="0"/>
              <a:t>to steal your personal information to commit </a:t>
            </a:r>
            <a:r>
              <a:rPr lang="en-US" sz="1800" dirty="0"/>
              <a:t>fraud. Fraudsters also use the phone to solicit your personal information. This telephone version of phishing </a:t>
            </a:r>
            <a:r>
              <a:rPr lang="en-US" sz="1800" dirty="0" smtClean="0"/>
              <a:t>is called </a:t>
            </a:r>
            <a:r>
              <a:rPr lang="en-US" sz="1800" dirty="0"/>
              <a:t>vishing. </a:t>
            </a:r>
            <a:endParaRPr lang="en-US" sz="1800" dirty="0" smtClean="0"/>
          </a:p>
          <a:p>
            <a:pPr marL="0" indent="0">
              <a:buNone/>
            </a:pPr>
            <a:r>
              <a:rPr lang="en-US" sz="1800" dirty="0" smtClean="0"/>
              <a:t>Vishing </a:t>
            </a:r>
            <a:r>
              <a:rPr lang="en-US" sz="1800" dirty="0"/>
              <a:t>relies on “social engineering” techniques to trick you into providing information that others can use to access and use </a:t>
            </a:r>
            <a:r>
              <a:rPr lang="en-US" sz="1800" dirty="0" smtClean="0"/>
              <a:t>your accounts</a:t>
            </a:r>
            <a:r>
              <a:rPr lang="en-US" sz="1800" dirty="0"/>
              <a:t>. People can also use this information to pretend to be you and open new accounts.</a:t>
            </a:r>
          </a:p>
          <a:p>
            <a:pPr marL="0" indent="0">
              <a:buNone/>
            </a:pPr>
            <a:endParaRPr lang="en-US" b="1" u="sng"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210"/>
            <a:ext cx="6477000" cy="2743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4930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3600" dirty="0" smtClean="0"/>
              <a:t>Smishing – Fraud by Mobile</a:t>
            </a:r>
            <a:endParaRPr lang="en-US" sz="3600" dirty="0"/>
          </a:p>
        </p:txBody>
      </p:sp>
      <p:sp>
        <p:nvSpPr>
          <p:cNvPr id="3" name="Text Placeholder 2"/>
          <p:cNvSpPr>
            <a:spLocks noGrp="1"/>
          </p:cNvSpPr>
          <p:nvPr>
            <p:ph type="body" sz="quarter" idx="13"/>
          </p:nvPr>
        </p:nvSpPr>
        <p:spPr>
          <a:xfrm>
            <a:off x="304800" y="1447800"/>
            <a:ext cx="8534400" cy="4800600"/>
          </a:xfrm>
        </p:spPr>
        <p:txBody>
          <a:bodyPr/>
          <a:lstStyle/>
          <a:p>
            <a:pPr lvl="1"/>
            <a:r>
              <a:rPr lang="en-US" sz="2400" dirty="0" smtClean="0"/>
              <a:t>Just </a:t>
            </a:r>
            <a:r>
              <a:rPr lang="en-US" sz="2400" dirty="0"/>
              <a:t>like phishing, smishing uses cell phone text messages to lure consumers in. Often the text will contain </a:t>
            </a:r>
            <a:r>
              <a:rPr lang="en-US" sz="2400" dirty="0" smtClean="0"/>
              <a:t>a URL </a:t>
            </a:r>
            <a:r>
              <a:rPr lang="en-US" sz="2400" dirty="0"/>
              <a:t>or phone number. The phone number </a:t>
            </a:r>
            <a:r>
              <a:rPr lang="en-US" sz="2400" dirty="0" smtClean="0"/>
              <a:t>may also have </a:t>
            </a:r>
            <a:r>
              <a:rPr lang="en-US" sz="2400" dirty="0"/>
              <a:t>an automated voice response system. And </a:t>
            </a:r>
            <a:r>
              <a:rPr lang="en-US" sz="2400" dirty="0" smtClean="0"/>
              <a:t>again, </a:t>
            </a:r>
            <a:r>
              <a:rPr lang="en-US" sz="2400" dirty="0"/>
              <a:t>just like phishing, the smishing message usually asks for your immediate attention</a:t>
            </a:r>
            <a:r>
              <a:rPr lang="en-US" sz="2400" dirty="0" smtClean="0"/>
              <a:t>.</a:t>
            </a:r>
          </a:p>
          <a:p>
            <a:pPr lvl="1"/>
            <a:r>
              <a:rPr lang="en-US" sz="2400" dirty="0"/>
              <a:t>In many cases, the smishing message will come from a "5000" number instead of displaying an actual phone number. This usually indicates the text message was sent via email to the cell phone, and not sent from another cell phone</a:t>
            </a:r>
            <a:r>
              <a:rPr lang="en-US" sz="2400" dirty="0" smtClean="0"/>
              <a:t>.</a:t>
            </a:r>
          </a:p>
          <a:p>
            <a:pPr lvl="1"/>
            <a:r>
              <a:rPr lang="en-US" sz="2400" dirty="0"/>
              <a:t>Do not respond to smishing messages.</a:t>
            </a:r>
          </a:p>
          <a:p>
            <a:pPr marL="457200" lvl="1" indent="0">
              <a:buNone/>
            </a:pPr>
            <a:endParaRPr lang="en-US" dirty="0"/>
          </a:p>
          <a:p>
            <a:pPr lvl="1"/>
            <a:endParaRPr lang="en-US" sz="1800" dirty="0" smtClean="0"/>
          </a:p>
          <a:p>
            <a:pPr marL="0" indent="0">
              <a:buNone/>
            </a:pPr>
            <a:endParaRPr lang="en-US" sz="1800" b="1" u="sng" dirty="0"/>
          </a:p>
        </p:txBody>
      </p:sp>
    </p:spTree>
    <p:extLst>
      <p:ext uri="{BB962C8B-B14F-4D97-AF65-F5344CB8AC3E}">
        <p14:creationId xmlns:p14="http://schemas.microsoft.com/office/powerpoint/2010/main" val="3360201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Smishing attack</a:t>
            </a:r>
            <a:endParaRPr lang="en-US" dirty="0"/>
          </a:p>
        </p:txBody>
      </p:sp>
      <p:pic>
        <p:nvPicPr>
          <p:cNvPr id="4" name="Picture 3"/>
          <p:cNvPicPr/>
          <p:nvPr/>
        </p:nvPicPr>
        <p:blipFill>
          <a:blip r:embed="rId2"/>
          <a:stretch>
            <a:fillRect/>
          </a:stretch>
        </p:blipFill>
        <p:spPr>
          <a:xfrm>
            <a:off x="914400" y="1143000"/>
            <a:ext cx="3590925" cy="1800225"/>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3124200"/>
            <a:ext cx="3990975"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9154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Ransomware</a:t>
            </a:r>
            <a:endParaRPr lang="en-US" dirty="0"/>
          </a:p>
        </p:txBody>
      </p:sp>
      <p:sp>
        <p:nvSpPr>
          <p:cNvPr id="3" name="Text Placeholder 2"/>
          <p:cNvSpPr>
            <a:spLocks noGrp="1"/>
          </p:cNvSpPr>
          <p:nvPr>
            <p:ph type="body" sz="quarter" idx="13"/>
          </p:nvPr>
        </p:nvSpPr>
        <p:spPr>
          <a:xfrm>
            <a:off x="304800" y="1066800"/>
            <a:ext cx="8534400" cy="5257800"/>
          </a:xfrm>
        </p:spPr>
        <p:txBody>
          <a:bodyPr/>
          <a:lstStyle/>
          <a:p>
            <a:pPr marL="0" indent="0">
              <a:buNone/>
            </a:pPr>
            <a:endParaRPr lang="en-US" dirty="0"/>
          </a:p>
          <a:p>
            <a:pPr lvl="1"/>
            <a:r>
              <a:rPr lang="en-US" sz="2400" dirty="0" smtClean="0"/>
              <a:t>Ransomware is a malware for “data kidnapping”, an exploit in which the attacker encrypts the victim's data and demands payment for the decryption key.</a:t>
            </a:r>
          </a:p>
          <a:p>
            <a:pPr lvl="1"/>
            <a:r>
              <a:rPr lang="en-US" sz="2400" dirty="0" smtClean="0"/>
              <a:t>Ransomware </a:t>
            </a:r>
            <a:r>
              <a:rPr lang="en-US" sz="2400" dirty="0"/>
              <a:t>spreads through e-mail attachments, infected programs and compromised websites. A ransomware malware program may also be called a cryptovirus, cryptotrojan or cryptoworm</a:t>
            </a:r>
            <a:r>
              <a:rPr lang="en-US" sz="2400" dirty="0" smtClean="0"/>
              <a:t>.</a:t>
            </a:r>
          </a:p>
          <a:p>
            <a:pPr lvl="1"/>
            <a:r>
              <a:rPr lang="en-US" sz="2400" dirty="0" smtClean="0"/>
              <a:t>Attackers </a:t>
            </a:r>
            <a:r>
              <a:rPr lang="en-US" sz="2400" dirty="0"/>
              <a:t>may </a:t>
            </a:r>
            <a:r>
              <a:rPr lang="en-US" sz="2400" dirty="0" smtClean="0"/>
              <a:t>use several </a:t>
            </a:r>
            <a:r>
              <a:rPr lang="en-US" sz="2400" dirty="0"/>
              <a:t>different approaches to extort money from their </a:t>
            </a:r>
            <a:r>
              <a:rPr lang="en-US" sz="2400" dirty="0" smtClean="0"/>
              <a:t>victims.</a:t>
            </a:r>
          </a:p>
          <a:p>
            <a:pPr lvl="1"/>
            <a:r>
              <a:rPr lang="en-US" sz="2400" dirty="0" smtClean="0"/>
              <a:t>Crypto </a:t>
            </a:r>
            <a:r>
              <a:rPr lang="en-US" sz="2400" dirty="0"/>
              <a:t>Locker demands payment in Bit Coins and the cost has been known to vary from $500 to $</a:t>
            </a:r>
            <a:r>
              <a:rPr lang="en-US" sz="2400" dirty="0" smtClean="0"/>
              <a:t>10,000.</a:t>
            </a:r>
            <a:endParaRPr lang="en-US" sz="2400" dirty="0"/>
          </a:p>
          <a:p>
            <a:pPr marL="0" indent="0">
              <a:buNone/>
            </a:pPr>
            <a:endParaRPr lang="en-US" dirty="0"/>
          </a:p>
        </p:txBody>
      </p:sp>
    </p:spTree>
    <p:extLst>
      <p:ext uri="{BB962C8B-B14F-4D97-AF65-F5344CB8AC3E}">
        <p14:creationId xmlns:p14="http://schemas.microsoft.com/office/powerpoint/2010/main" val="18822243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Ransomware </a:t>
            </a:r>
            <a:endParaRPr lang="en-US" dirty="0"/>
          </a:p>
        </p:txBody>
      </p:sp>
      <p:pic>
        <p:nvPicPr>
          <p:cNvPr id="7" name="Picture 6"/>
          <p:cNvPicPr/>
          <p:nvPr/>
        </p:nvPicPr>
        <p:blipFill>
          <a:blip r:embed="rId2"/>
          <a:stretch>
            <a:fillRect/>
          </a:stretch>
        </p:blipFill>
        <p:spPr>
          <a:xfrm>
            <a:off x="76200" y="1143000"/>
            <a:ext cx="8991600" cy="4419600"/>
          </a:xfrm>
          <a:prstGeom prst="rect">
            <a:avLst/>
          </a:prstGeom>
        </p:spPr>
      </p:pic>
    </p:spTree>
    <p:extLst>
      <p:ext uri="{BB962C8B-B14F-4D97-AF65-F5344CB8AC3E}">
        <p14:creationId xmlns:p14="http://schemas.microsoft.com/office/powerpoint/2010/main" val="24764953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Ransom ware</a:t>
            </a:r>
            <a:endParaRPr lang="en-US" dirty="0"/>
          </a:p>
        </p:txBody>
      </p:sp>
      <p:sp>
        <p:nvSpPr>
          <p:cNvPr id="3" name="Text Placeholder 2"/>
          <p:cNvSpPr>
            <a:spLocks noGrp="1"/>
          </p:cNvSpPr>
          <p:nvPr>
            <p:ph type="body" sz="quarter" idx="13"/>
          </p:nvPr>
        </p:nvSpPr>
        <p:spPr/>
        <p:txBody>
          <a:bodyPr/>
          <a:lstStyle/>
          <a:p>
            <a:pPr marL="0" indent="0">
              <a:buNone/>
            </a:pPr>
            <a:endParaRPr lang="en-US" dirty="0"/>
          </a:p>
        </p:txBody>
      </p:sp>
      <p:pic>
        <p:nvPicPr>
          <p:cNvPr id="4" name="Malwarebytes featured in CNN's The Lead with Jake Tapp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1524000"/>
            <a:ext cx="8534400" cy="4563140"/>
          </a:xfrm>
          <a:prstGeom prst="rect">
            <a:avLst/>
          </a:prstGeom>
        </p:spPr>
      </p:pic>
    </p:spTree>
    <p:extLst>
      <p:ext uri="{BB962C8B-B14F-4D97-AF65-F5344CB8AC3E}">
        <p14:creationId xmlns:p14="http://schemas.microsoft.com/office/powerpoint/2010/main" val="1733699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can I do??</a:t>
            </a:r>
            <a:endParaRPr lang="en-US" dirty="0"/>
          </a:p>
        </p:txBody>
      </p:sp>
    </p:spTree>
    <p:extLst>
      <p:ext uri="{BB962C8B-B14F-4D97-AF65-F5344CB8AC3E}">
        <p14:creationId xmlns:p14="http://schemas.microsoft.com/office/powerpoint/2010/main" val="2002397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Protect your computer</a:t>
            </a:r>
            <a:endParaRPr lang="en-US" dirty="0"/>
          </a:p>
        </p:txBody>
      </p:sp>
      <p:sp>
        <p:nvSpPr>
          <p:cNvPr id="3" name="Text Placeholder 2"/>
          <p:cNvSpPr>
            <a:spLocks noGrp="1"/>
          </p:cNvSpPr>
          <p:nvPr>
            <p:ph type="body" sz="quarter" idx="13"/>
          </p:nvPr>
        </p:nvSpPr>
        <p:spPr>
          <a:xfrm>
            <a:off x="304800" y="1219200"/>
            <a:ext cx="8534400" cy="4343400"/>
          </a:xfrm>
        </p:spPr>
        <p:txBody>
          <a:bodyPr/>
          <a:lstStyle/>
          <a:p>
            <a:pPr>
              <a:buFont typeface="Wingdings" panose="05000000000000000000" pitchFamily="2" charset="2"/>
              <a:buChar char="§"/>
            </a:pPr>
            <a:r>
              <a:rPr lang="en-US" sz="3200" b="1" u="sng" dirty="0" smtClean="0"/>
              <a:t>Install a Firewall </a:t>
            </a:r>
            <a:endParaRPr lang="en-US" sz="3200" b="1" u="sng" dirty="0"/>
          </a:p>
          <a:p>
            <a:pPr lvl="1"/>
            <a:r>
              <a:rPr lang="en-US" sz="2400" dirty="0" smtClean="0"/>
              <a:t>A </a:t>
            </a:r>
            <a:r>
              <a:rPr lang="en-US" sz="2400" dirty="0"/>
              <a:t>firewall is a software program or piece of hardware that blocks fraudsters from entering and using your computer</a:t>
            </a:r>
            <a:r>
              <a:rPr lang="en-US" sz="2400" dirty="0" smtClean="0"/>
              <a:t>.</a:t>
            </a:r>
          </a:p>
          <a:p>
            <a:pPr lvl="1"/>
            <a:r>
              <a:rPr lang="en-US" sz="2400" dirty="0" smtClean="0"/>
              <a:t>Firewalls </a:t>
            </a:r>
            <a:r>
              <a:rPr lang="en-US" sz="2400" dirty="0"/>
              <a:t>prevent your computer from responding to these random pings. A firewall blocks communications to and from sources you don't permit</a:t>
            </a:r>
            <a:r>
              <a:rPr lang="en-US" sz="2400" dirty="0" smtClean="0"/>
              <a:t>.</a:t>
            </a:r>
          </a:p>
          <a:p>
            <a:pPr lvl="1"/>
            <a:r>
              <a:rPr lang="en-US" sz="2400" dirty="0" smtClean="0"/>
              <a:t>Enable the firewall on your computer.</a:t>
            </a:r>
          </a:p>
          <a:p>
            <a:pPr lvl="1"/>
            <a:endParaRPr lang="en-US" sz="2400" dirty="0" smtClean="0"/>
          </a:p>
          <a:p>
            <a:pPr lvl="1"/>
            <a:r>
              <a:rPr lang="en-US" sz="2400" b="1" dirty="0" smtClean="0"/>
              <a:t>Recommend: </a:t>
            </a:r>
            <a:r>
              <a:rPr lang="en-US" sz="2400" dirty="0" smtClean="0"/>
              <a:t>Big retailers have in-house computer support teams (“Geek Squad”), advise them for what to do</a:t>
            </a:r>
            <a:endParaRPr lang="en-US" sz="2400" dirty="0"/>
          </a:p>
          <a:p>
            <a:pPr marL="457200" lvl="1" indent="0">
              <a:buNone/>
            </a:pPr>
            <a:endParaRPr lang="en-US" sz="1200" dirty="0"/>
          </a:p>
        </p:txBody>
      </p:sp>
    </p:spTree>
    <p:extLst>
      <p:ext uri="{BB962C8B-B14F-4D97-AF65-F5344CB8AC3E}">
        <p14:creationId xmlns:p14="http://schemas.microsoft.com/office/powerpoint/2010/main" val="1777464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Protect your computer</a:t>
            </a:r>
            <a:endParaRPr lang="en-US" dirty="0"/>
          </a:p>
        </p:txBody>
      </p:sp>
      <p:sp>
        <p:nvSpPr>
          <p:cNvPr id="3" name="Text Placeholder 2"/>
          <p:cNvSpPr>
            <a:spLocks noGrp="1"/>
          </p:cNvSpPr>
          <p:nvPr>
            <p:ph type="body" sz="quarter" idx="13"/>
          </p:nvPr>
        </p:nvSpPr>
        <p:spPr>
          <a:xfrm>
            <a:off x="304800" y="1143000"/>
            <a:ext cx="8534400" cy="5257800"/>
          </a:xfrm>
        </p:spPr>
        <p:txBody>
          <a:bodyPr/>
          <a:lstStyle/>
          <a:p>
            <a:pPr>
              <a:buFont typeface="Wingdings" panose="05000000000000000000" pitchFamily="2" charset="2"/>
              <a:buChar char="§"/>
            </a:pPr>
            <a:r>
              <a:rPr lang="en-US" b="1" u="sng" dirty="0" smtClean="0"/>
              <a:t>Antivirus Software </a:t>
            </a:r>
            <a:endParaRPr lang="en-US" b="1" u="sng" dirty="0"/>
          </a:p>
          <a:p>
            <a:pPr lvl="1"/>
            <a:endParaRPr lang="en-US" sz="1400" dirty="0" smtClean="0"/>
          </a:p>
          <a:p>
            <a:pPr lvl="1"/>
            <a:r>
              <a:rPr lang="en-US" sz="1600" dirty="0" smtClean="0"/>
              <a:t>Anti-virus </a:t>
            </a:r>
            <a:r>
              <a:rPr lang="en-US" sz="1600" dirty="0"/>
              <a:t>software works to protect your computer from viruses that can destroy your data, slow down or crash your computer, or allow spammers to send e-mail through your account. A properly configured anti-virus program scans your computer and your incoming e-mail for viruses, and deletes them.</a:t>
            </a:r>
            <a:r>
              <a:rPr lang="en-US" sz="1600" dirty="0" smtClean="0"/>
              <a:t> </a:t>
            </a:r>
          </a:p>
          <a:p>
            <a:pPr lvl="1"/>
            <a:r>
              <a:rPr lang="en-US" sz="1600" dirty="0" smtClean="0"/>
              <a:t>Keep </a:t>
            </a:r>
            <a:r>
              <a:rPr lang="en-US" sz="1600" dirty="0"/>
              <a:t>your anti-virus software </a:t>
            </a:r>
            <a:r>
              <a:rPr lang="en-US" sz="1600" dirty="0" smtClean="0"/>
              <a:t>updated!</a:t>
            </a:r>
          </a:p>
          <a:p>
            <a:pPr lvl="1"/>
            <a:r>
              <a:rPr lang="en-US" sz="1600" dirty="0"/>
              <a:t>Make sure your anti-virus software is continually running and checking your system for viruses, especially if you are downloading files from the Web or checking your e-mail.</a:t>
            </a:r>
          </a:p>
          <a:p>
            <a:pPr lvl="1"/>
            <a:r>
              <a:rPr lang="en-US" sz="1600" dirty="0"/>
              <a:t>Set your anti-virus software to check for viruses when you first turn on your computer</a:t>
            </a:r>
            <a:r>
              <a:rPr lang="en-US" sz="1600" dirty="0" smtClean="0"/>
              <a:t>.</a:t>
            </a:r>
          </a:p>
          <a:p>
            <a:pPr lvl="1"/>
            <a:r>
              <a:rPr lang="en-US" sz="1600" dirty="0"/>
              <a:t>Give your system a thorough scan at least twice a month</a:t>
            </a:r>
            <a:r>
              <a:rPr lang="en-US" sz="1600" dirty="0" smtClean="0"/>
              <a:t>.</a:t>
            </a:r>
          </a:p>
          <a:p>
            <a:pPr>
              <a:buFont typeface="Wingdings" panose="05000000000000000000" pitchFamily="2" charset="2"/>
              <a:buChar char="§"/>
            </a:pPr>
            <a:r>
              <a:rPr lang="en-US" b="1" u="sng" dirty="0" smtClean="0"/>
              <a:t>Free Antivirus Software</a:t>
            </a:r>
            <a:endParaRPr lang="en-US" b="1" u="sng" dirty="0"/>
          </a:p>
          <a:p>
            <a:pPr marL="457200" lvl="1" indent="0">
              <a:buNone/>
            </a:pPr>
            <a:r>
              <a:rPr lang="en-US" dirty="0" smtClean="0">
                <a:hlinkClick r:id="rId2"/>
              </a:rPr>
              <a:t>http</a:t>
            </a:r>
            <a:r>
              <a:rPr lang="en-US" dirty="0">
                <a:hlinkClick r:id="rId2"/>
              </a:rPr>
              <a:t>://www.avg.com</a:t>
            </a:r>
            <a:r>
              <a:rPr lang="en-US" dirty="0" smtClean="0">
                <a:hlinkClick r:id="rId2"/>
              </a:rPr>
              <a:t>/</a:t>
            </a:r>
            <a:endParaRPr lang="en-US" dirty="0" smtClean="0"/>
          </a:p>
          <a:p>
            <a:pPr marL="457200" lvl="1" indent="0">
              <a:buNone/>
            </a:pPr>
            <a:r>
              <a:rPr lang="en-US" dirty="0">
                <a:hlinkClick r:id="rId3"/>
              </a:rPr>
              <a:t>https://</a:t>
            </a:r>
            <a:r>
              <a:rPr lang="en-US" dirty="0" smtClean="0">
                <a:hlinkClick r:id="rId3"/>
              </a:rPr>
              <a:t>www.avast.com</a:t>
            </a:r>
            <a:endParaRPr lang="en-US" dirty="0" smtClean="0"/>
          </a:p>
          <a:p>
            <a:pPr marL="457200" lvl="1" indent="0">
              <a:buNone/>
            </a:pPr>
            <a:endParaRPr lang="en-US" dirty="0"/>
          </a:p>
          <a:p>
            <a:pPr marL="457200" lvl="1" indent="0">
              <a:buNone/>
            </a:pPr>
            <a:endParaRPr lang="en-US" dirty="0"/>
          </a:p>
          <a:p>
            <a:pPr marL="457200" lvl="1" indent="0">
              <a:buNone/>
            </a:pPr>
            <a:endParaRPr lang="en-US" dirty="0" smtClean="0"/>
          </a:p>
          <a:p>
            <a:pPr marL="457200" lvl="1" indent="0">
              <a:buNone/>
            </a:pPr>
            <a:endParaRPr lang="en-US" dirty="0"/>
          </a:p>
        </p:txBody>
      </p:sp>
    </p:spTree>
    <p:extLst>
      <p:ext uri="{BB962C8B-B14F-4D97-AF65-F5344CB8AC3E}">
        <p14:creationId xmlns:p14="http://schemas.microsoft.com/office/powerpoint/2010/main" val="1654619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Table of contents</a:t>
            </a:r>
            <a:endParaRPr lang="en-US" dirty="0"/>
          </a:p>
        </p:txBody>
      </p:sp>
      <p:sp>
        <p:nvSpPr>
          <p:cNvPr id="3" name="Text Placeholder 2"/>
          <p:cNvSpPr>
            <a:spLocks noGrp="1"/>
          </p:cNvSpPr>
          <p:nvPr>
            <p:ph type="body" sz="quarter" idx="13"/>
          </p:nvPr>
        </p:nvSpPr>
        <p:spPr>
          <a:xfrm>
            <a:off x="304800" y="1143000"/>
            <a:ext cx="8534400" cy="4343400"/>
          </a:xfrm>
        </p:spPr>
        <p:txBody>
          <a:bodyPr/>
          <a:lstStyle/>
          <a:p>
            <a:pPr>
              <a:buFont typeface="Wingdings" panose="05000000000000000000" pitchFamily="2" charset="2"/>
              <a:buChar char="§"/>
            </a:pPr>
            <a:r>
              <a:rPr lang="en-US" sz="1400" dirty="0" smtClean="0"/>
              <a:t>Introductions</a:t>
            </a:r>
          </a:p>
          <a:p>
            <a:pPr lvl="1">
              <a:buFont typeface="Wingdings" panose="05000000000000000000" pitchFamily="2" charset="2"/>
              <a:buChar char="§"/>
            </a:pPr>
            <a:r>
              <a:rPr lang="en-US" sz="1400" dirty="0" smtClean="0"/>
              <a:t>Andrew P. Dodd Special Agent FBI</a:t>
            </a:r>
          </a:p>
          <a:p>
            <a:pPr lvl="1">
              <a:buFont typeface="Wingdings" panose="05000000000000000000" pitchFamily="2" charset="2"/>
              <a:buChar char="§"/>
            </a:pPr>
            <a:r>
              <a:rPr lang="en-US" sz="1400" dirty="0" smtClean="0"/>
              <a:t>Mohammad Usman Senior Network Engineer Connex Credit Union</a:t>
            </a:r>
          </a:p>
          <a:p>
            <a:pPr>
              <a:buFont typeface="Wingdings" panose="05000000000000000000" pitchFamily="2" charset="2"/>
              <a:buChar char="§"/>
            </a:pPr>
            <a:r>
              <a:rPr lang="en-US" sz="1400" dirty="0" smtClean="0"/>
              <a:t>Types of attacks</a:t>
            </a:r>
          </a:p>
          <a:p>
            <a:pPr lvl="1">
              <a:buFont typeface="Wingdings" panose="05000000000000000000" pitchFamily="2" charset="2"/>
              <a:buChar char="§"/>
            </a:pPr>
            <a:r>
              <a:rPr lang="en-US" sz="1400" dirty="0" smtClean="0"/>
              <a:t>Phishing</a:t>
            </a:r>
          </a:p>
          <a:p>
            <a:pPr lvl="1">
              <a:buFont typeface="Wingdings" panose="05000000000000000000" pitchFamily="2" charset="2"/>
              <a:buChar char="§"/>
            </a:pPr>
            <a:r>
              <a:rPr lang="en-US" sz="1400" dirty="0" smtClean="0"/>
              <a:t>Pharming</a:t>
            </a:r>
          </a:p>
          <a:p>
            <a:pPr lvl="1">
              <a:buFont typeface="Wingdings" panose="05000000000000000000" pitchFamily="2" charset="2"/>
              <a:buChar char="§"/>
            </a:pPr>
            <a:r>
              <a:rPr lang="en-US" sz="1400" dirty="0" smtClean="0"/>
              <a:t>Vishing</a:t>
            </a:r>
          </a:p>
          <a:p>
            <a:pPr lvl="1">
              <a:buFont typeface="Wingdings" panose="05000000000000000000" pitchFamily="2" charset="2"/>
              <a:buChar char="§"/>
            </a:pPr>
            <a:r>
              <a:rPr lang="en-US" sz="1400" dirty="0" smtClean="0"/>
              <a:t>Smishing</a:t>
            </a:r>
          </a:p>
          <a:p>
            <a:pPr lvl="1">
              <a:buFont typeface="Wingdings" panose="05000000000000000000" pitchFamily="2" charset="2"/>
              <a:buChar char="§"/>
            </a:pPr>
            <a:r>
              <a:rPr lang="en-US" sz="1400" dirty="0" smtClean="0"/>
              <a:t>Ransomware</a:t>
            </a:r>
          </a:p>
          <a:p>
            <a:pPr>
              <a:buFont typeface="Wingdings" panose="05000000000000000000" pitchFamily="2" charset="2"/>
              <a:buChar char="§"/>
            </a:pPr>
            <a:r>
              <a:rPr lang="en-US" sz="1400" dirty="0" smtClean="0"/>
              <a:t>Protect Your Computer</a:t>
            </a:r>
            <a:endParaRPr lang="en-US" sz="1400" dirty="0"/>
          </a:p>
          <a:p>
            <a:pPr lvl="1">
              <a:buFont typeface="Wingdings" panose="05000000000000000000" pitchFamily="2" charset="2"/>
              <a:buChar char="§"/>
            </a:pPr>
            <a:r>
              <a:rPr lang="en-US" sz="1400" dirty="0" smtClean="0"/>
              <a:t>Firewall</a:t>
            </a:r>
          </a:p>
          <a:p>
            <a:pPr lvl="1">
              <a:buFont typeface="Wingdings" panose="05000000000000000000" pitchFamily="2" charset="2"/>
              <a:buChar char="§"/>
            </a:pPr>
            <a:r>
              <a:rPr lang="en-US" sz="1400" dirty="0" smtClean="0"/>
              <a:t>Antivirus software</a:t>
            </a:r>
          </a:p>
          <a:p>
            <a:pPr lvl="1">
              <a:buFont typeface="Wingdings" panose="05000000000000000000" pitchFamily="2" charset="2"/>
              <a:buChar char="§"/>
            </a:pPr>
            <a:r>
              <a:rPr lang="en-US" sz="1400" dirty="0" smtClean="0"/>
              <a:t>Anti-spyware software  </a:t>
            </a:r>
          </a:p>
          <a:p>
            <a:pPr lvl="1">
              <a:buFont typeface="Wingdings" panose="05000000000000000000" pitchFamily="2" charset="2"/>
              <a:buChar char="§"/>
            </a:pPr>
            <a:r>
              <a:rPr lang="en-US" sz="1400" dirty="0" smtClean="0"/>
              <a:t>Backups</a:t>
            </a:r>
          </a:p>
          <a:p>
            <a:pPr lvl="1">
              <a:buFont typeface="Wingdings" panose="05000000000000000000" pitchFamily="2" charset="2"/>
              <a:buChar char="§"/>
            </a:pPr>
            <a:r>
              <a:rPr lang="en-US" sz="1400" dirty="0" smtClean="0"/>
              <a:t>Wireless Network</a:t>
            </a:r>
          </a:p>
          <a:p>
            <a:pPr lvl="1">
              <a:buFont typeface="Wingdings" panose="05000000000000000000" pitchFamily="2" charset="2"/>
              <a:buChar char="§"/>
            </a:pPr>
            <a:r>
              <a:rPr lang="en-US" sz="1400" dirty="0" smtClean="0"/>
              <a:t>Public Hot Spots</a:t>
            </a:r>
          </a:p>
          <a:p>
            <a:pPr>
              <a:buFont typeface="Wingdings" panose="05000000000000000000" pitchFamily="2" charset="2"/>
              <a:buChar char="§"/>
            </a:pPr>
            <a:r>
              <a:rPr lang="en-US" sz="1400" dirty="0" smtClean="0"/>
              <a:t>Electronic Banking</a:t>
            </a:r>
          </a:p>
          <a:p>
            <a:pPr lvl="1">
              <a:buFont typeface="Wingdings" panose="05000000000000000000" pitchFamily="2" charset="2"/>
              <a:buChar char="§"/>
            </a:pPr>
            <a:r>
              <a:rPr lang="en-US" sz="1400" dirty="0" smtClean="0"/>
              <a:t>Security Measures</a:t>
            </a:r>
          </a:p>
          <a:p>
            <a:pPr lvl="1">
              <a:buFont typeface="Wingdings" panose="05000000000000000000" pitchFamily="2" charset="2"/>
              <a:buChar char="§"/>
            </a:pPr>
            <a:r>
              <a:rPr lang="en-US" sz="1400" dirty="0" smtClean="0"/>
              <a:t>Strong Passwords</a:t>
            </a:r>
          </a:p>
          <a:p>
            <a:pPr lvl="1">
              <a:buFont typeface="Wingdings" panose="05000000000000000000" pitchFamily="2" charset="2"/>
              <a:buChar char="§"/>
            </a:pPr>
            <a:endParaRPr lang="en-US" dirty="0" smtClean="0"/>
          </a:p>
          <a:p>
            <a:pPr lvl="1">
              <a:buFont typeface="Wingdings" panose="05000000000000000000" pitchFamily="2" charset="2"/>
              <a:buChar char="§"/>
            </a:pPr>
            <a:endParaRPr lang="en-US" dirty="0"/>
          </a:p>
        </p:txBody>
      </p:sp>
    </p:spTree>
    <p:extLst>
      <p:ext uri="{BB962C8B-B14F-4D97-AF65-F5344CB8AC3E}">
        <p14:creationId xmlns:p14="http://schemas.microsoft.com/office/powerpoint/2010/main" val="21780916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Protect your computer</a:t>
            </a:r>
            <a:endParaRPr lang="en-US" dirty="0"/>
          </a:p>
        </p:txBody>
      </p:sp>
      <p:sp>
        <p:nvSpPr>
          <p:cNvPr id="3" name="Text Placeholder 2"/>
          <p:cNvSpPr>
            <a:spLocks noGrp="1"/>
          </p:cNvSpPr>
          <p:nvPr>
            <p:ph type="body" sz="quarter" idx="13"/>
          </p:nvPr>
        </p:nvSpPr>
        <p:spPr>
          <a:xfrm>
            <a:off x="304800" y="1219200"/>
            <a:ext cx="8534400" cy="5181600"/>
          </a:xfrm>
        </p:spPr>
        <p:txBody>
          <a:bodyPr/>
          <a:lstStyle/>
          <a:p>
            <a:pPr>
              <a:buFont typeface="Wingdings" panose="05000000000000000000" pitchFamily="2" charset="2"/>
              <a:buChar char="§"/>
            </a:pPr>
            <a:r>
              <a:rPr lang="en-US" b="1" u="sng" dirty="0" smtClean="0"/>
              <a:t>Anti Spyware Software</a:t>
            </a:r>
            <a:endParaRPr lang="en-US" b="1" u="sng" dirty="0"/>
          </a:p>
          <a:p>
            <a:pPr lvl="1"/>
            <a:endParaRPr lang="en-US" sz="1400" dirty="0" smtClean="0"/>
          </a:p>
          <a:p>
            <a:pPr lvl="1"/>
            <a:r>
              <a:rPr lang="en-US" sz="1400" dirty="0" smtClean="0"/>
              <a:t> </a:t>
            </a:r>
            <a:r>
              <a:rPr lang="en-US" sz="1600" dirty="0" smtClean="0"/>
              <a:t>Spyware </a:t>
            </a:r>
            <a:r>
              <a:rPr lang="en-US" sz="1600" dirty="0"/>
              <a:t>is software installed without your knowledge or consent. It can monitor your online activities and collect personal information while you surf the Web. Some kinds of spyware, called keyloggers, record everything you type in – including your passwords and financial information. Your computer may be infected with spyware if </a:t>
            </a:r>
            <a:r>
              <a:rPr lang="en-US" sz="1600" dirty="0" smtClean="0"/>
              <a:t>you suddenly start receiving pop-up ads.  Your </a:t>
            </a:r>
            <a:r>
              <a:rPr lang="en-US" sz="1600" dirty="0"/>
              <a:t>computer </a:t>
            </a:r>
            <a:r>
              <a:rPr lang="en-US" sz="1600" dirty="0" smtClean="0"/>
              <a:t>will begins </a:t>
            </a:r>
            <a:r>
              <a:rPr lang="en-US" sz="1600" dirty="0"/>
              <a:t>to run slowly</a:t>
            </a:r>
            <a:r>
              <a:rPr lang="en-US" sz="1600" dirty="0" smtClean="0"/>
              <a:t>. </a:t>
            </a:r>
          </a:p>
          <a:p>
            <a:pPr lvl="1"/>
            <a:r>
              <a:rPr lang="en-US" sz="1600" dirty="0"/>
              <a:t>Spyware protection is included in some anti-virus software programs</a:t>
            </a:r>
            <a:r>
              <a:rPr lang="en-US" sz="1600" dirty="0" smtClean="0"/>
              <a:t>.</a:t>
            </a:r>
          </a:p>
          <a:p>
            <a:pPr lvl="1"/>
            <a:r>
              <a:rPr lang="en-US" sz="1600" dirty="0"/>
              <a:t>Don't click on links in pop-up windows or in spam e-mail for “free” anti-spyware offers. Some of these offers are actually designed to install malicious software on your computer</a:t>
            </a:r>
            <a:r>
              <a:rPr lang="en-US" sz="1600" dirty="0" smtClean="0"/>
              <a:t>.</a:t>
            </a:r>
          </a:p>
          <a:p>
            <a:pPr lvl="1"/>
            <a:endParaRPr lang="en-US" sz="1400" dirty="0" smtClean="0"/>
          </a:p>
          <a:p>
            <a:pPr lvl="1"/>
            <a:r>
              <a:rPr lang="en-US" sz="2400" b="1" u="sng" dirty="0" smtClean="0"/>
              <a:t>Free Anti Spyware Software</a:t>
            </a:r>
          </a:p>
          <a:p>
            <a:pPr marL="914400" lvl="2" indent="0">
              <a:buNone/>
            </a:pPr>
            <a:r>
              <a:rPr lang="en-US" sz="1800" dirty="0" smtClean="0">
                <a:hlinkClick r:id="rId2"/>
              </a:rPr>
              <a:t>http</a:t>
            </a:r>
            <a:r>
              <a:rPr lang="en-US" sz="1800" dirty="0">
                <a:hlinkClick r:id="rId2"/>
              </a:rPr>
              <a:t>://</a:t>
            </a:r>
            <a:r>
              <a:rPr lang="en-US" sz="1800" dirty="0" smtClean="0">
                <a:hlinkClick r:id="rId2"/>
              </a:rPr>
              <a:t>www.avg.com/</a:t>
            </a:r>
            <a:endParaRPr lang="en-US" sz="1800" dirty="0" smtClean="0"/>
          </a:p>
          <a:p>
            <a:pPr marL="914400" lvl="2" indent="0">
              <a:buNone/>
            </a:pPr>
            <a:r>
              <a:rPr lang="en-US" sz="1800" dirty="0" smtClean="0">
                <a:hlinkClick r:id="rId3"/>
              </a:rPr>
              <a:t>https</a:t>
            </a:r>
            <a:r>
              <a:rPr lang="en-US" sz="1800" dirty="0">
                <a:hlinkClick r:id="rId3"/>
              </a:rPr>
              <a:t>://</a:t>
            </a:r>
            <a:r>
              <a:rPr lang="en-US" sz="1800" dirty="0" smtClean="0">
                <a:hlinkClick r:id="rId3"/>
              </a:rPr>
              <a:t>www.avast.com</a:t>
            </a:r>
            <a:endParaRPr lang="en-US" sz="1800" dirty="0" smtClean="0"/>
          </a:p>
          <a:p>
            <a:pPr marL="914400" lvl="2" indent="0">
              <a:buNone/>
            </a:pPr>
            <a:r>
              <a:rPr lang="en-US" sz="1800" dirty="0" smtClean="0">
                <a:hlinkClick r:id="rId4"/>
              </a:rPr>
              <a:t>https</a:t>
            </a:r>
            <a:r>
              <a:rPr lang="en-US" sz="1800" dirty="0">
                <a:hlinkClick r:id="rId4"/>
              </a:rPr>
              <a:t>://www.malwarebytes.org</a:t>
            </a:r>
            <a:endParaRPr lang="en-US" sz="1800" dirty="0"/>
          </a:p>
          <a:p>
            <a:pPr marL="1085850" lvl="3"/>
            <a:endParaRPr lang="en-US" dirty="0" smtClean="0"/>
          </a:p>
          <a:p>
            <a:pPr marL="457200" lvl="1" indent="0">
              <a:buNone/>
            </a:pPr>
            <a:endParaRPr lang="en-US" dirty="0"/>
          </a:p>
        </p:txBody>
      </p:sp>
    </p:spTree>
    <p:extLst>
      <p:ext uri="{BB962C8B-B14F-4D97-AF65-F5344CB8AC3E}">
        <p14:creationId xmlns:p14="http://schemas.microsoft.com/office/powerpoint/2010/main" val="13994989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malware</a:t>
            </a:r>
            <a:r>
              <a:rPr lang="en-US" dirty="0" smtClean="0"/>
              <a:t> </a:t>
            </a:r>
            <a:r>
              <a:rPr lang="en-US" dirty="0" smtClean="0"/>
              <a:t>- EXAMPLE</a:t>
            </a:r>
            <a:endParaRPr lang="en-US" dirty="0"/>
          </a:p>
        </p:txBody>
      </p:sp>
      <p:pic>
        <p:nvPicPr>
          <p:cNvPr id="7" name="Picture 6"/>
          <p:cNvPicPr/>
          <p:nvPr/>
        </p:nvPicPr>
        <p:blipFill>
          <a:blip r:embed="rId2"/>
          <a:stretch>
            <a:fillRect/>
          </a:stretch>
        </p:blipFill>
        <p:spPr>
          <a:xfrm>
            <a:off x="76200" y="1219201"/>
            <a:ext cx="9067800" cy="4648200"/>
          </a:xfrm>
          <a:prstGeom prst="rect">
            <a:avLst/>
          </a:prstGeom>
        </p:spPr>
      </p:pic>
    </p:spTree>
    <p:extLst>
      <p:ext uri="{BB962C8B-B14F-4D97-AF65-F5344CB8AC3E}">
        <p14:creationId xmlns:p14="http://schemas.microsoft.com/office/powerpoint/2010/main" val="1223860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malware</a:t>
            </a:r>
            <a:r>
              <a:rPr lang="en-US" dirty="0" smtClean="0"/>
              <a:t> </a:t>
            </a:r>
            <a:r>
              <a:rPr lang="en-US" dirty="0" smtClean="0"/>
              <a:t>– EXAMPLE 2</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7900988" cy="4808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8950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malware</a:t>
            </a:r>
            <a:r>
              <a:rPr lang="en-US" dirty="0" smtClean="0"/>
              <a:t> </a:t>
            </a:r>
            <a:r>
              <a:rPr lang="en-US" dirty="0" smtClean="0"/>
              <a:t>– EXAMPLE 3</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001000" cy="481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72795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Protect your computer</a:t>
            </a:r>
            <a:endParaRPr lang="en-US" dirty="0"/>
          </a:p>
        </p:txBody>
      </p:sp>
      <p:sp>
        <p:nvSpPr>
          <p:cNvPr id="3" name="Text Placeholder 2"/>
          <p:cNvSpPr>
            <a:spLocks noGrp="1"/>
          </p:cNvSpPr>
          <p:nvPr>
            <p:ph type="body" sz="quarter" idx="13"/>
          </p:nvPr>
        </p:nvSpPr>
        <p:spPr/>
        <p:txBody>
          <a:bodyPr/>
          <a:lstStyle/>
          <a:p>
            <a:pPr>
              <a:buFont typeface="Wingdings" panose="05000000000000000000" pitchFamily="2" charset="2"/>
              <a:buChar char="§"/>
            </a:pPr>
            <a:r>
              <a:rPr lang="en-US" b="1" u="sng" dirty="0" smtClean="0"/>
              <a:t>Backup Your Data</a:t>
            </a:r>
          </a:p>
          <a:p>
            <a:pPr>
              <a:buFont typeface="Wingdings" panose="05000000000000000000" pitchFamily="2" charset="2"/>
              <a:buChar char="§"/>
            </a:pPr>
            <a:endParaRPr lang="en-US" dirty="0"/>
          </a:p>
          <a:p>
            <a:pPr marL="457200" lvl="1" indent="0">
              <a:buNone/>
            </a:pPr>
            <a:r>
              <a:rPr lang="en-US" sz="2000" dirty="0" smtClean="0"/>
              <a:t>1.	</a:t>
            </a:r>
            <a:r>
              <a:rPr lang="en-US" sz="2000" dirty="0">
                <a:hlinkClick r:id="rId2"/>
              </a:rPr>
              <a:t>https</a:t>
            </a:r>
            <a:r>
              <a:rPr lang="en-US" sz="2000" dirty="0" smtClean="0">
                <a:hlinkClick r:id="rId2"/>
              </a:rPr>
              <a:t>://drive.google.com</a:t>
            </a:r>
            <a:r>
              <a:rPr lang="en-US" sz="2000" dirty="0" smtClean="0"/>
              <a:t> </a:t>
            </a:r>
            <a:endParaRPr lang="en-US" sz="2000" dirty="0"/>
          </a:p>
          <a:p>
            <a:pPr marL="457200" lvl="1" indent="0">
              <a:buNone/>
            </a:pPr>
            <a:r>
              <a:rPr lang="en-US" sz="2000" dirty="0" smtClean="0"/>
              <a:t>       (15 GB of free storage.  $1.99/month for 100 GB, and 		$9.99/month for 1 TB)</a:t>
            </a:r>
          </a:p>
          <a:p>
            <a:pPr marL="457200" lvl="1" indent="0">
              <a:buNone/>
            </a:pPr>
            <a:r>
              <a:rPr lang="en-US" sz="2000" dirty="0" smtClean="0"/>
              <a:t>2.</a:t>
            </a:r>
            <a:r>
              <a:rPr lang="en-US" sz="2000" dirty="0"/>
              <a:t>	</a:t>
            </a:r>
            <a:r>
              <a:rPr lang="en-US" sz="2000" dirty="0">
                <a:hlinkClick r:id="rId3"/>
              </a:rPr>
              <a:t>https://onedrive.live.com</a:t>
            </a:r>
            <a:r>
              <a:rPr lang="en-US" sz="2000" dirty="0"/>
              <a:t> </a:t>
            </a:r>
          </a:p>
          <a:p>
            <a:pPr marL="457200" lvl="1" indent="0">
              <a:buNone/>
            </a:pPr>
            <a:r>
              <a:rPr lang="en-US" sz="2000" dirty="0"/>
              <a:t>       </a:t>
            </a:r>
            <a:r>
              <a:rPr lang="en-US" sz="2000" dirty="0" smtClean="0"/>
              <a:t>(</a:t>
            </a:r>
            <a:r>
              <a:rPr lang="en-US" sz="2000" dirty="0"/>
              <a:t>5 GB of free storage from Microsoft.  $1.99 a month for 50 GB </a:t>
            </a:r>
            <a:r>
              <a:rPr lang="en-US" sz="2000" dirty="0" smtClean="0"/>
              <a:t>a 	month</a:t>
            </a:r>
            <a:r>
              <a:rPr lang="en-US" sz="2000" dirty="0"/>
              <a:t>)</a:t>
            </a:r>
            <a:r>
              <a:rPr lang="en-US" sz="2000" dirty="0" smtClean="0"/>
              <a:t> </a:t>
            </a:r>
          </a:p>
          <a:p>
            <a:pPr marL="457200" lvl="1" indent="0">
              <a:buNone/>
            </a:pPr>
            <a:r>
              <a:rPr lang="en-US" sz="2000" b="1" dirty="0" smtClean="0"/>
              <a:t>3.	</a:t>
            </a:r>
            <a:r>
              <a:rPr lang="en-US" sz="2000" dirty="0" smtClean="0">
                <a:hlinkClick r:id="rId4"/>
              </a:rPr>
              <a:t>https://carbonite.com</a:t>
            </a:r>
            <a:r>
              <a:rPr lang="en-US" sz="2000" dirty="0" smtClean="0"/>
              <a:t>	</a:t>
            </a:r>
            <a:endParaRPr lang="en-US" sz="2000" dirty="0"/>
          </a:p>
          <a:p>
            <a:pPr marL="457200" lvl="1" indent="0">
              <a:buNone/>
            </a:pPr>
            <a:r>
              <a:rPr lang="en-US" sz="2000" dirty="0"/>
              <a:t>       </a:t>
            </a:r>
            <a:r>
              <a:rPr lang="en-US" sz="2000" dirty="0" smtClean="0"/>
              <a:t>(Unlimited cloud storage for 1 computer $59.99 per year) </a:t>
            </a:r>
            <a:endParaRPr lang="en-US" sz="2000" b="1" u="sng" dirty="0"/>
          </a:p>
        </p:txBody>
      </p:sp>
    </p:spTree>
    <p:extLst>
      <p:ext uri="{BB962C8B-B14F-4D97-AF65-F5344CB8AC3E}">
        <p14:creationId xmlns:p14="http://schemas.microsoft.com/office/powerpoint/2010/main" val="41184704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Protect your computer</a:t>
            </a:r>
            <a:endParaRPr lang="en-US" dirty="0"/>
          </a:p>
        </p:txBody>
      </p:sp>
      <p:sp>
        <p:nvSpPr>
          <p:cNvPr id="3" name="Text Placeholder 2"/>
          <p:cNvSpPr>
            <a:spLocks noGrp="1"/>
          </p:cNvSpPr>
          <p:nvPr>
            <p:ph type="body" sz="quarter" idx="13"/>
          </p:nvPr>
        </p:nvSpPr>
        <p:spPr/>
        <p:txBody>
          <a:bodyPr/>
          <a:lstStyle/>
          <a:p>
            <a:pPr>
              <a:buFont typeface="Wingdings" panose="05000000000000000000" pitchFamily="2" charset="2"/>
              <a:buChar char="§"/>
            </a:pPr>
            <a:r>
              <a:rPr lang="en-US" b="1" u="sng" dirty="0" smtClean="0"/>
              <a:t>Secure your wireless </a:t>
            </a:r>
            <a:r>
              <a:rPr lang="en-US" b="1" u="sng" dirty="0"/>
              <a:t>n</a:t>
            </a:r>
            <a:r>
              <a:rPr lang="en-US" b="1" u="sng" dirty="0" smtClean="0"/>
              <a:t>etwork</a:t>
            </a:r>
            <a:endParaRPr lang="en-US" b="1" u="sng" dirty="0"/>
          </a:p>
          <a:p>
            <a:pPr lvl="1"/>
            <a:r>
              <a:rPr lang="en-US" sz="2000" dirty="0" smtClean="0"/>
              <a:t>Choose </a:t>
            </a:r>
            <a:r>
              <a:rPr lang="en-US" sz="2000" dirty="0"/>
              <a:t>a wireless router with an encryption feature and turn it on. </a:t>
            </a:r>
            <a:r>
              <a:rPr lang="en-US" sz="2000" dirty="0" smtClean="0"/>
              <a:t>WPA </a:t>
            </a:r>
            <a:r>
              <a:rPr lang="en-US" sz="2000" dirty="0"/>
              <a:t>encryption is considered stronger than WEP</a:t>
            </a:r>
            <a:r>
              <a:rPr lang="en-US" sz="2000" dirty="0" smtClean="0"/>
              <a:t>.</a:t>
            </a:r>
          </a:p>
          <a:p>
            <a:pPr lvl="1"/>
            <a:r>
              <a:rPr lang="en-US" sz="2000" dirty="0"/>
              <a:t>Consider disabling identifier broadcasting if your router enables it</a:t>
            </a:r>
            <a:r>
              <a:rPr lang="en-US" sz="2000" dirty="0" smtClean="0"/>
              <a:t>.</a:t>
            </a:r>
          </a:p>
          <a:p>
            <a:pPr lvl="1"/>
            <a:r>
              <a:rPr lang="en-US" sz="2000" dirty="0"/>
              <a:t>Note the name assigned to your Wi-Fi network. This name – called an SSID, or Service Set IDentifier – lets you connect your computers to the network manually. The SSID is often the equipment maker's name.</a:t>
            </a:r>
          </a:p>
          <a:p>
            <a:pPr lvl="1"/>
            <a:r>
              <a:rPr lang="en-US" sz="2000" dirty="0"/>
              <a:t>Change the SSID on your router and the pre-set administrative password. Fraudsters know the pre-set passwords on many wireless routers</a:t>
            </a:r>
            <a:r>
              <a:rPr lang="en-US" sz="2000" dirty="0" smtClean="0"/>
              <a:t>.</a:t>
            </a:r>
          </a:p>
          <a:p>
            <a:pPr lvl="1"/>
            <a:endParaRPr lang="en-US" sz="2000" dirty="0"/>
          </a:p>
          <a:p>
            <a:pPr lvl="1"/>
            <a:r>
              <a:rPr lang="en-US" sz="2000" dirty="0" smtClean="0"/>
              <a:t>Recommendation: Make sure your wireless network has a password on it</a:t>
            </a:r>
            <a:endParaRPr lang="en-US" sz="2000" dirty="0"/>
          </a:p>
          <a:p>
            <a:pPr marL="457200" lvl="1" indent="0">
              <a:buNone/>
            </a:pPr>
            <a:endParaRPr lang="en-US" b="1" u="sng" dirty="0"/>
          </a:p>
          <a:p>
            <a:pPr marL="1085850" lvl="3"/>
            <a:r>
              <a:rPr lang="en-US" dirty="0" smtClean="0"/>
              <a:t>http</a:t>
            </a:r>
            <a:r>
              <a:rPr lang="en-US" dirty="0"/>
              <a:t>://</a:t>
            </a:r>
            <a:r>
              <a:rPr lang="en-US" dirty="0" smtClean="0"/>
              <a:t>www.av</a:t>
            </a:r>
          </a:p>
          <a:p>
            <a:pPr marL="457200" lvl="1" indent="0">
              <a:buNone/>
            </a:pPr>
            <a:endParaRPr lang="en-US" dirty="0"/>
          </a:p>
        </p:txBody>
      </p:sp>
    </p:spTree>
    <p:extLst>
      <p:ext uri="{BB962C8B-B14F-4D97-AF65-F5344CB8AC3E}">
        <p14:creationId xmlns:p14="http://schemas.microsoft.com/office/powerpoint/2010/main" val="36715235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Electronic Banking</a:t>
            </a:r>
            <a:endParaRPr lang="en-US" dirty="0"/>
          </a:p>
        </p:txBody>
      </p:sp>
      <p:sp>
        <p:nvSpPr>
          <p:cNvPr id="3" name="Text Placeholder 2"/>
          <p:cNvSpPr>
            <a:spLocks noGrp="1"/>
          </p:cNvSpPr>
          <p:nvPr>
            <p:ph type="body" sz="quarter" idx="13"/>
          </p:nvPr>
        </p:nvSpPr>
        <p:spPr/>
        <p:txBody>
          <a:bodyPr/>
          <a:lstStyle/>
          <a:p>
            <a:r>
              <a:rPr lang="en-US" dirty="0" smtClean="0"/>
              <a:t>Members can securely access Connex through our electronic channels:</a:t>
            </a:r>
          </a:p>
          <a:p>
            <a:pPr lvl="1"/>
            <a:r>
              <a:rPr lang="en-US" dirty="0" smtClean="0"/>
              <a:t>Internet Banking</a:t>
            </a:r>
          </a:p>
          <a:p>
            <a:pPr lvl="1"/>
            <a:r>
              <a:rPr lang="en-US" dirty="0" smtClean="0"/>
              <a:t>Mobile Banking Application</a:t>
            </a:r>
          </a:p>
          <a:p>
            <a:pPr lvl="2"/>
            <a:r>
              <a:rPr lang="en-US" dirty="0" smtClean="0"/>
              <a:t>Remote Deposit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057400"/>
            <a:ext cx="3810000" cy="38452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767" y="3396217"/>
            <a:ext cx="3898633" cy="28521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828800" y="6324600"/>
            <a:ext cx="5334000" cy="400110"/>
          </a:xfrm>
          <a:prstGeom prst="rect">
            <a:avLst/>
          </a:prstGeom>
          <a:solidFill>
            <a:schemeClr val="bg1"/>
          </a:solidFill>
        </p:spPr>
        <p:txBody>
          <a:bodyPr wrap="square" rtlCol="0">
            <a:spAutoFit/>
          </a:bodyPr>
          <a:lstStyle/>
          <a:p>
            <a:pPr algn="ctr"/>
            <a:r>
              <a:rPr lang="en-US" sz="2000" b="1" dirty="0">
                <a:solidFill>
                  <a:schemeClr val="accent1"/>
                </a:solidFill>
              </a:rPr>
              <a:t>https://</a:t>
            </a:r>
            <a:r>
              <a:rPr lang="en-US" sz="2000" b="1" dirty="0" smtClean="0">
                <a:solidFill>
                  <a:schemeClr val="accent1"/>
                </a:solidFill>
              </a:rPr>
              <a:t>www.connexcu.org</a:t>
            </a:r>
            <a:endParaRPr lang="en-US" sz="2000" b="1" dirty="0">
              <a:solidFill>
                <a:schemeClr val="accent1"/>
              </a:solidFill>
            </a:endParaRPr>
          </a:p>
        </p:txBody>
      </p:sp>
    </p:spTree>
    <p:extLst>
      <p:ext uri="{BB962C8B-B14F-4D97-AF65-F5344CB8AC3E}">
        <p14:creationId xmlns:p14="http://schemas.microsoft.com/office/powerpoint/2010/main" val="33626046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Secure Ways to Bank</a:t>
            </a:r>
            <a:endParaRPr lang="en-US" dirty="0"/>
          </a:p>
        </p:txBody>
      </p:sp>
      <p:sp>
        <p:nvSpPr>
          <p:cNvPr id="3" name="Text Placeholder 2"/>
          <p:cNvSpPr>
            <a:spLocks noGrp="1"/>
          </p:cNvSpPr>
          <p:nvPr>
            <p:ph type="body" sz="quarter" idx="13"/>
          </p:nvPr>
        </p:nvSpPr>
        <p:spPr/>
        <p:txBody>
          <a:bodyPr/>
          <a:lstStyle/>
          <a:p>
            <a:r>
              <a:rPr lang="en-US" dirty="0" smtClean="0"/>
              <a:t>Online &amp; Mobile Banking</a:t>
            </a:r>
          </a:p>
          <a:p>
            <a:pPr lvl="1"/>
            <a:r>
              <a:rPr lang="en-US" dirty="0" smtClean="0"/>
              <a:t>Transfer money</a:t>
            </a:r>
          </a:p>
          <a:p>
            <a:pPr lvl="1"/>
            <a:r>
              <a:rPr lang="en-US" dirty="0" smtClean="0"/>
              <a:t>Bill Pay</a:t>
            </a:r>
          </a:p>
          <a:p>
            <a:pPr lvl="1"/>
            <a:r>
              <a:rPr lang="en-US" dirty="0" err="1" smtClean="0"/>
              <a:t>eStatements</a:t>
            </a:r>
            <a:endParaRPr lang="en-US" dirty="0" smtClean="0"/>
          </a:p>
          <a:p>
            <a:pPr lvl="1"/>
            <a:r>
              <a:rPr lang="en-US" dirty="0" smtClean="0"/>
              <a:t>PopMoney </a:t>
            </a:r>
            <a:r>
              <a:rPr lang="en-US" dirty="0"/>
              <a:t>(pay money to other people)</a:t>
            </a:r>
          </a:p>
          <a:p>
            <a:pPr lvl="1"/>
            <a:r>
              <a:rPr lang="en-US" dirty="0" smtClean="0"/>
              <a:t>Deposit a check by taking a picture of it (Mobile Deposit)</a:t>
            </a:r>
          </a:p>
          <a:p>
            <a:pPr lvl="1"/>
            <a:r>
              <a:rPr lang="en-US" dirty="0" smtClean="0"/>
              <a:t>FinanceWorks</a:t>
            </a:r>
          </a:p>
          <a:p>
            <a:pPr lvl="1"/>
            <a:r>
              <a:rPr lang="en-US" dirty="0" smtClean="0"/>
              <a:t>Biometrics (Touch ID)</a:t>
            </a:r>
          </a:p>
          <a:p>
            <a:r>
              <a:rPr lang="en-US" dirty="0" smtClean="0"/>
              <a:t>Mobile Payments</a:t>
            </a:r>
          </a:p>
          <a:p>
            <a:pPr lvl="1"/>
            <a:r>
              <a:rPr lang="en-US" dirty="0" smtClean="0"/>
              <a:t>Apple Pay</a:t>
            </a:r>
          </a:p>
          <a:p>
            <a:pPr lvl="1"/>
            <a:r>
              <a:rPr lang="en-US" dirty="0" smtClean="0"/>
              <a:t>Android Pay</a:t>
            </a:r>
          </a:p>
          <a:p>
            <a:pPr lvl="1"/>
            <a:r>
              <a:rPr lang="en-US" dirty="0" smtClean="0"/>
              <a:t>Samsung Pay</a:t>
            </a:r>
          </a:p>
          <a:p>
            <a:pPr lvl="1"/>
            <a:r>
              <a:rPr lang="en-US" dirty="0" smtClean="0"/>
              <a:t>PopMoney</a:t>
            </a:r>
            <a:endParaRPr lang="en-US" dirty="0"/>
          </a:p>
        </p:txBody>
      </p:sp>
    </p:spTree>
    <p:extLst>
      <p:ext uri="{BB962C8B-B14F-4D97-AF65-F5344CB8AC3E}">
        <p14:creationId xmlns:p14="http://schemas.microsoft.com/office/powerpoint/2010/main" val="36417753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Security With </a:t>
            </a:r>
            <a:r>
              <a:rPr lang="en-US" dirty="0" err="1" smtClean="0"/>
              <a:t>COnnex</a:t>
            </a:r>
            <a:endParaRPr lang="en-US" dirty="0"/>
          </a:p>
        </p:txBody>
      </p:sp>
      <p:sp>
        <p:nvSpPr>
          <p:cNvPr id="3" name="Text Placeholder 2"/>
          <p:cNvSpPr>
            <a:spLocks noGrp="1"/>
          </p:cNvSpPr>
          <p:nvPr>
            <p:ph type="body" sz="quarter" idx="13"/>
          </p:nvPr>
        </p:nvSpPr>
        <p:spPr>
          <a:xfrm>
            <a:off x="228600" y="1524000"/>
            <a:ext cx="8610600" cy="4648200"/>
          </a:xfrm>
        </p:spPr>
        <p:txBody>
          <a:bodyPr/>
          <a:lstStyle/>
          <a:p>
            <a:pPr>
              <a:buFont typeface="Wingdings" panose="05000000000000000000" pitchFamily="2" charset="2"/>
              <a:buChar char="§"/>
            </a:pPr>
            <a:r>
              <a:rPr lang="en-US" dirty="0"/>
              <a:t>A</a:t>
            </a:r>
            <a:r>
              <a:rPr lang="en-US" dirty="0" smtClean="0"/>
              <a:t>ccess Connex securely  through our electronic channels:</a:t>
            </a:r>
          </a:p>
          <a:p>
            <a:pPr lvl="1"/>
            <a:r>
              <a:rPr lang="en-US" sz="2000" dirty="0" smtClean="0"/>
              <a:t>Setup a username and password.  </a:t>
            </a:r>
          </a:p>
          <a:p>
            <a:pPr lvl="1"/>
            <a:r>
              <a:rPr lang="en-US" sz="2000" dirty="0" smtClean="0"/>
              <a:t>Create options for Multi-Factor Authentication by entering a Home Phone, Cell phone and email address. These options are used to send One-Time use access codes as an added security measure.</a:t>
            </a:r>
            <a:r>
              <a:rPr lang="en-US" sz="2000" dirty="0"/>
              <a:t> </a:t>
            </a:r>
            <a:endParaRPr lang="en-US" sz="2000" dirty="0" smtClean="0"/>
          </a:p>
          <a:p>
            <a:pPr lvl="1"/>
            <a:r>
              <a:rPr lang="en-US" sz="2000" dirty="0" smtClean="0"/>
              <a:t>Connex doesn’t use security questions anymore. Due to the presence of social media, many answers to typical questions can be found by researching consumers on their social media pages. </a:t>
            </a:r>
          </a:p>
          <a:p>
            <a:pPr lvl="1"/>
            <a:r>
              <a:rPr lang="en-US" sz="2000" dirty="0" smtClean="0"/>
              <a:t>In </a:t>
            </a:r>
            <a:r>
              <a:rPr lang="en-US" sz="2000" dirty="0"/>
              <a:t>2015, Connex also introduced the use of Bio-Metrics for login validation. Touch ID is currently available on iOS devices (iPhone 5s and newer). Will be available for use with Android devices late 2016</a:t>
            </a:r>
          </a:p>
          <a:p>
            <a:pPr marL="914400" lvl="2" indent="0">
              <a:buNone/>
            </a:pPr>
            <a:endParaRPr lang="en-US" dirty="0"/>
          </a:p>
        </p:txBody>
      </p:sp>
      <p:sp>
        <p:nvSpPr>
          <p:cNvPr id="6" name="TextBox 5"/>
          <p:cNvSpPr txBox="1"/>
          <p:nvPr/>
        </p:nvSpPr>
        <p:spPr>
          <a:xfrm>
            <a:off x="1828800" y="6324600"/>
            <a:ext cx="5334000" cy="400110"/>
          </a:xfrm>
          <a:prstGeom prst="rect">
            <a:avLst/>
          </a:prstGeom>
          <a:solidFill>
            <a:schemeClr val="bg1"/>
          </a:solidFill>
        </p:spPr>
        <p:txBody>
          <a:bodyPr wrap="square" rtlCol="0">
            <a:spAutoFit/>
          </a:bodyPr>
          <a:lstStyle/>
          <a:p>
            <a:pPr algn="ctr"/>
            <a:r>
              <a:rPr lang="en-US" sz="2000" b="1" dirty="0">
                <a:solidFill>
                  <a:schemeClr val="accent1"/>
                </a:solidFill>
              </a:rPr>
              <a:t>https://</a:t>
            </a:r>
            <a:r>
              <a:rPr lang="en-US" sz="2000" b="1" dirty="0" smtClean="0">
                <a:solidFill>
                  <a:schemeClr val="accent1"/>
                </a:solidFill>
              </a:rPr>
              <a:t>www.connexcu.org</a:t>
            </a:r>
            <a:endParaRPr lang="en-US" sz="2000" b="1" dirty="0">
              <a:solidFill>
                <a:schemeClr val="accent1"/>
              </a:solidFill>
            </a:endParaRPr>
          </a:p>
        </p:txBody>
      </p:sp>
    </p:spTree>
    <p:extLst>
      <p:ext uri="{BB962C8B-B14F-4D97-AF65-F5344CB8AC3E}">
        <p14:creationId xmlns:p14="http://schemas.microsoft.com/office/powerpoint/2010/main" val="39499811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Electronic Banking</a:t>
            </a:r>
            <a:endParaRPr lang="en-US" dirty="0"/>
          </a:p>
        </p:txBody>
      </p:sp>
      <p:sp>
        <p:nvSpPr>
          <p:cNvPr id="3" name="Text Placeholder 2"/>
          <p:cNvSpPr>
            <a:spLocks noGrp="1"/>
          </p:cNvSpPr>
          <p:nvPr>
            <p:ph type="body" sz="quarter" idx="13"/>
          </p:nvPr>
        </p:nvSpPr>
        <p:spPr>
          <a:xfrm>
            <a:off x="228600" y="1524000"/>
            <a:ext cx="8610600" cy="4648200"/>
          </a:xfrm>
        </p:spPr>
        <p:txBody>
          <a:bodyPr/>
          <a:lstStyle/>
          <a:p>
            <a:pPr>
              <a:buFont typeface="Wingdings" panose="05000000000000000000" pitchFamily="2" charset="2"/>
              <a:buChar char="§"/>
            </a:pPr>
            <a:r>
              <a:rPr lang="en-US" b="1" u="sng" dirty="0" smtClean="0"/>
              <a:t>Other ways you can protect your account</a:t>
            </a:r>
          </a:p>
          <a:p>
            <a:pPr lvl="1"/>
            <a:r>
              <a:rPr lang="en-US" sz="2000" dirty="0" smtClean="0"/>
              <a:t>Do not save your usernames and passwords in your browser.</a:t>
            </a:r>
          </a:p>
          <a:p>
            <a:pPr lvl="1"/>
            <a:r>
              <a:rPr lang="en-US" sz="2000" dirty="0" smtClean="0"/>
              <a:t>Set-up Alerts and Notifications on your account.</a:t>
            </a:r>
          </a:p>
          <a:p>
            <a:pPr lvl="2"/>
            <a:r>
              <a:rPr lang="en-US" sz="2000" dirty="0" smtClean="0"/>
              <a:t>You can set-up transactions alerts and notifications based on certain dollar amounts. </a:t>
            </a:r>
            <a:endParaRPr lang="en-US" sz="2000" dirty="0"/>
          </a:p>
          <a:p>
            <a:pPr lvl="1"/>
            <a:r>
              <a:rPr lang="en-US" sz="2000" dirty="0" smtClean="0"/>
              <a:t>Quick Balance functionality is also available in the Mobile Banking Application. (Swipe down from top of the screen)</a:t>
            </a:r>
          </a:p>
          <a:p>
            <a:pPr lvl="2"/>
            <a:r>
              <a:rPr lang="en-US" sz="2000" dirty="0" smtClean="0"/>
              <a:t>Can view the last few transactions that have posted on your account without logging into the application. **Must be completed on a previously identified device</a:t>
            </a:r>
          </a:p>
        </p:txBody>
      </p:sp>
      <p:sp>
        <p:nvSpPr>
          <p:cNvPr id="4" name="TextBox 3"/>
          <p:cNvSpPr txBox="1"/>
          <p:nvPr/>
        </p:nvSpPr>
        <p:spPr>
          <a:xfrm>
            <a:off x="1524000" y="6324600"/>
            <a:ext cx="5334000" cy="400110"/>
          </a:xfrm>
          <a:prstGeom prst="rect">
            <a:avLst/>
          </a:prstGeom>
          <a:solidFill>
            <a:schemeClr val="bg1"/>
          </a:solidFill>
        </p:spPr>
        <p:txBody>
          <a:bodyPr wrap="square" rtlCol="0">
            <a:spAutoFit/>
          </a:bodyPr>
          <a:lstStyle/>
          <a:p>
            <a:pPr algn="ctr"/>
            <a:r>
              <a:rPr lang="en-US" sz="2000" b="1" dirty="0">
                <a:solidFill>
                  <a:schemeClr val="accent1"/>
                </a:solidFill>
              </a:rPr>
              <a:t>https://</a:t>
            </a:r>
            <a:r>
              <a:rPr lang="en-US" sz="2000" b="1" dirty="0" smtClean="0">
                <a:solidFill>
                  <a:schemeClr val="accent1"/>
                </a:solidFill>
              </a:rPr>
              <a:t>www.connexcu.org</a:t>
            </a:r>
            <a:endParaRPr lang="en-US" sz="2000" b="1" dirty="0">
              <a:solidFill>
                <a:schemeClr val="accent1"/>
              </a:solidFill>
            </a:endParaRPr>
          </a:p>
        </p:txBody>
      </p:sp>
    </p:spTree>
    <p:extLst>
      <p:ext uri="{BB962C8B-B14F-4D97-AF65-F5344CB8AC3E}">
        <p14:creationId xmlns:p14="http://schemas.microsoft.com/office/powerpoint/2010/main" val="587233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Introductions</a:t>
            </a:r>
            <a:endParaRPr lang="en-US" dirty="0"/>
          </a:p>
        </p:txBody>
      </p:sp>
      <p:sp>
        <p:nvSpPr>
          <p:cNvPr id="3" name="Text Placeholder 2"/>
          <p:cNvSpPr>
            <a:spLocks noGrp="1"/>
          </p:cNvSpPr>
          <p:nvPr>
            <p:ph type="body" sz="quarter" idx="13"/>
          </p:nvPr>
        </p:nvSpPr>
        <p:spPr>
          <a:xfrm>
            <a:off x="304800" y="1600200"/>
            <a:ext cx="8534400" cy="4343400"/>
          </a:xfrm>
        </p:spPr>
        <p:txBody>
          <a:bodyPr/>
          <a:lstStyle/>
          <a:p>
            <a:pPr>
              <a:buFont typeface="Wingdings" panose="05000000000000000000" pitchFamily="2" charset="2"/>
              <a:buChar char="§"/>
            </a:pPr>
            <a:r>
              <a:rPr lang="en-US" b="1" u="sng" dirty="0" smtClean="0"/>
              <a:t>Andrew P. Dodd </a:t>
            </a:r>
          </a:p>
          <a:p>
            <a:pPr marL="0" indent="0">
              <a:buNone/>
            </a:pPr>
            <a:endParaRPr lang="en-US" dirty="0" smtClean="0"/>
          </a:p>
          <a:p>
            <a:pPr marL="457200" lvl="1" indent="0">
              <a:buNone/>
            </a:pPr>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91672"/>
            <a:ext cx="5334000" cy="2991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97652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Introductions</a:t>
            </a:r>
            <a:endParaRPr lang="en-US" dirty="0"/>
          </a:p>
        </p:txBody>
      </p:sp>
      <p:sp>
        <p:nvSpPr>
          <p:cNvPr id="3" name="Text Placeholder 2"/>
          <p:cNvSpPr>
            <a:spLocks noGrp="1"/>
          </p:cNvSpPr>
          <p:nvPr>
            <p:ph type="body" sz="quarter" idx="13"/>
          </p:nvPr>
        </p:nvSpPr>
        <p:spPr/>
        <p:txBody>
          <a:bodyPr/>
          <a:lstStyle/>
          <a:p>
            <a:pPr>
              <a:buFont typeface="Wingdings" panose="05000000000000000000" pitchFamily="2" charset="2"/>
              <a:buChar char="§"/>
            </a:pPr>
            <a:r>
              <a:rPr lang="en-US" b="1" u="sng" dirty="0" smtClean="0"/>
              <a:t>Mohammad Usman </a:t>
            </a:r>
            <a:endParaRPr lang="en-US" dirty="0" smtClean="0"/>
          </a:p>
          <a:p>
            <a:pPr lvl="1"/>
            <a:r>
              <a:rPr lang="en-US" dirty="0" smtClean="0"/>
              <a:t>Senior Network Engineer </a:t>
            </a:r>
          </a:p>
          <a:p>
            <a:pPr lvl="1"/>
            <a:endParaRPr lang="en-US" dirty="0" smtClean="0"/>
          </a:p>
          <a:p>
            <a:pPr lvl="1"/>
            <a:r>
              <a:rPr lang="en-US" dirty="0" smtClean="0"/>
              <a:t>10 years of experience in Information Technology with Connex Credit Union</a:t>
            </a:r>
          </a:p>
          <a:p>
            <a:pPr lvl="1"/>
            <a:endParaRPr lang="en-US" dirty="0"/>
          </a:p>
          <a:p>
            <a:pPr lvl="1"/>
            <a:r>
              <a:rPr lang="en-US" dirty="0" smtClean="0"/>
              <a:t>BS Computer Information Systems</a:t>
            </a:r>
            <a:endParaRPr lang="en-US" dirty="0"/>
          </a:p>
          <a:p>
            <a:pPr lvl="1"/>
            <a:endParaRPr lang="en-US" dirty="0" smtClean="0"/>
          </a:p>
          <a:p>
            <a:pPr lvl="1"/>
            <a:r>
              <a:rPr lang="en-US" dirty="0" smtClean="0"/>
              <a:t>Cisco Certified Network Associate </a:t>
            </a:r>
          </a:p>
          <a:p>
            <a:pPr lvl="1"/>
            <a:endParaRPr lang="en-US" dirty="0"/>
          </a:p>
          <a:p>
            <a:pPr lvl="1"/>
            <a:r>
              <a:rPr lang="en-US" dirty="0" smtClean="0"/>
              <a:t>Microsoft Certified IT Professional (Server 2008 Active Directory) </a:t>
            </a:r>
          </a:p>
        </p:txBody>
      </p:sp>
    </p:spTree>
    <p:extLst>
      <p:ext uri="{BB962C8B-B14F-4D97-AF65-F5344CB8AC3E}">
        <p14:creationId xmlns:p14="http://schemas.microsoft.com/office/powerpoint/2010/main" val="1815537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Phishing - Definition</a:t>
            </a:r>
            <a:endParaRPr lang="en-US" dirty="0"/>
          </a:p>
        </p:txBody>
      </p:sp>
      <p:sp>
        <p:nvSpPr>
          <p:cNvPr id="3" name="Text Placeholder 2"/>
          <p:cNvSpPr>
            <a:spLocks noGrp="1"/>
          </p:cNvSpPr>
          <p:nvPr>
            <p:ph type="body" sz="quarter" idx="13"/>
          </p:nvPr>
        </p:nvSpPr>
        <p:spPr/>
        <p:txBody>
          <a:bodyPr/>
          <a:lstStyle/>
          <a:p>
            <a:pPr marL="457200" lvl="1" indent="0">
              <a:buNone/>
            </a:pPr>
            <a:r>
              <a:rPr lang="en-US" sz="2800" dirty="0" smtClean="0"/>
              <a:t>Phishing refers </a:t>
            </a:r>
            <a:r>
              <a:rPr lang="en-US" sz="2800" dirty="0"/>
              <a:t>to criminal activity that attempts to fraudulently obtain </a:t>
            </a:r>
            <a:r>
              <a:rPr lang="en-US" sz="2800" dirty="0" smtClean="0"/>
              <a:t>sensitive </a:t>
            </a:r>
            <a:r>
              <a:rPr lang="en-US" sz="2800" dirty="0"/>
              <a:t>information. There are several ways a fraudster will try to obtain </a:t>
            </a:r>
            <a:r>
              <a:rPr lang="en-US" sz="2800" dirty="0" smtClean="0"/>
              <a:t>sensitive </a:t>
            </a:r>
            <a:r>
              <a:rPr lang="en-US" sz="2800" dirty="0"/>
              <a:t>information such as your social security number, driver's license</a:t>
            </a:r>
            <a:r>
              <a:rPr lang="en-US" sz="2800" dirty="0" smtClean="0"/>
              <a:t>, </a:t>
            </a:r>
            <a:r>
              <a:rPr lang="en-US" sz="2800" dirty="0"/>
              <a:t>credit card information, or bank account information, often luring you with </a:t>
            </a:r>
            <a:r>
              <a:rPr lang="en-US" sz="2800" dirty="0" smtClean="0"/>
              <a:t>a sense </a:t>
            </a:r>
            <a:r>
              <a:rPr lang="en-US" sz="2800" dirty="0"/>
              <a:t>of urgency. </a:t>
            </a:r>
            <a:endParaRPr lang="en-US" sz="2800" dirty="0" smtClean="0"/>
          </a:p>
        </p:txBody>
      </p:sp>
    </p:spTree>
    <p:extLst>
      <p:ext uri="{BB962C8B-B14F-4D97-AF65-F5344CB8AC3E}">
        <p14:creationId xmlns:p14="http://schemas.microsoft.com/office/powerpoint/2010/main" val="340561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066800" y="76200"/>
            <a:ext cx="7620000" cy="762000"/>
          </a:xfrm>
        </p:spPr>
        <p:txBody>
          <a:bodyPr/>
          <a:lstStyle/>
          <a:p>
            <a:r>
              <a:rPr lang="en-US" sz="3600" dirty="0" smtClean="0"/>
              <a:t>Phishing – Questions to ASk</a:t>
            </a:r>
            <a:endParaRPr lang="en-US" sz="3600" dirty="0"/>
          </a:p>
        </p:txBody>
      </p:sp>
      <p:sp>
        <p:nvSpPr>
          <p:cNvPr id="3" name="Text Placeholder 2"/>
          <p:cNvSpPr>
            <a:spLocks noGrp="1"/>
          </p:cNvSpPr>
          <p:nvPr>
            <p:ph type="body" sz="quarter" idx="13"/>
          </p:nvPr>
        </p:nvSpPr>
        <p:spPr>
          <a:xfrm>
            <a:off x="304800" y="1143000"/>
            <a:ext cx="8534400" cy="5486400"/>
          </a:xfrm>
        </p:spPr>
        <p:txBody>
          <a:bodyPr/>
          <a:lstStyle/>
          <a:p>
            <a:pPr lvl="1"/>
            <a:r>
              <a:rPr lang="en-US" sz="2400" dirty="0" smtClean="0"/>
              <a:t>Do </a:t>
            </a:r>
            <a:r>
              <a:rPr lang="en-US" sz="2400" dirty="0"/>
              <a:t>you know the sender of the email? If yes, still be cautious before clicking a link. If no, do not click any links</a:t>
            </a:r>
            <a:r>
              <a:rPr lang="en-US" sz="2400" dirty="0" smtClean="0"/>
              <a:t>.</a:t>
            </a:r>
          </a:p>
          <a:p>
            <a:pPr lvl="1"/>
            <a:r>
              <a:rPr lang="en-US" sz="2400" dirty="0" smtClean="0"/>
              <a:t>Are </a:t>
            </a:r>
            <a:r>
              <a:rPr lang="en-US" sz="2400" dirty="0"/>
              <a:t>there any attachments in the email? If so, do not click on the attachment, before contacting the sender to verify its contents</a:t>
            </a:r>
            <a:r>
              <a:rPr lang="en-US" sz="2400" dirty="0" smtClean="0"/>
              <a:t>.</a:t>
            </a:r>
          </a:p>
          <a:p>
            <a:pPr lvl="1"/>
            <a:r>
              <a:rPr lang="en-US" sz="2400" dirty="0"/>
              <a:t>Does the email request personal information? If so, do not reply.</a:t>
            </a:r>
          </a:p>
          <a:p>
            <a:pPr lvl="1"/>
            <a:r>
              <a:rPr lang="en-US" sz="2400" dirty="0" smtClean="0"/>
              <a:t>If </a:t>
            </a:r>
            <a:r>
              <a:rPr lang="en-US" sz="2400" dirty="0"/>
              <a:t>you have a relationship with the company, are they addressing you by name</a:t>
            </a:r>
            <a:r>
              <a:rPr lang="en-US" sz="2400" dirty="0" smtClean="0"/>
              <a:t>?</a:t>
            </a:r>
          </a:p>
          <a:p>
            <a:pPr lvl="1"/>
            <a:r>
              <a:rPr lang="en-US" sz="2400" dirty="0" smtClean="0"/>
              <a:t>Have </a:t>
            </a:r>
            <a:r>
              <a:rPr lang="en-US" sz="2400" dirty="0"/>
              <a:t>you checked the link? </a:t>
            </a:r>
            <a:r>
              <a:rPr lang="en-US" sz="2400" dirty="0" smtClean="0"/>
              <a:t>Hover </a:t>
            </a:r>
            <a:r>
              <a:rPr lang="en-US" sz="2400" dirty="0"/>
              <a:t>over the link and check the URL. Does it look legitimate or does it look like it will take you to a different Website?</a:t>
            </a:r>
          </a:p>
          <a:p>
            <a:pPr lvl="1"/>
            <a:endParaRPr lang="en-US" dirty="0"/>
          </a:p>
          <a:p>
            <a:pPr lvl="1"/>
            <a:endParaRPr lang="en-US" dirty="0" smtClean="0"/>
          </a:p>
        </p:txBody>
      </p:sp>
    </p:spTree>
    <p:extLst>
      <p:ext uri="{BB962C8B-B14F-4D97-AF65-F5344CB8AC3E}">
        <p14:creationId xmlns:p14="http://schemas.microsoft.com/office/powerpoint/2010/main" val="959131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Phishing Attack</a:t>
            </a:r>
            <a:endParaRPr lang="en-US" dirty="0"/>
          </a:p>
        </p:txBody>
      </p:sp>
      <p:sp>
        <p:nvSpPr>
          <p:cNvPr id="3" name="Text Placeholder 2"/>
          <p:cNvSpPr>
            <a:spLocks noGrp="1"/>
          </p:cNvSpPr>
          <p:nvPr>
            <p:ph type="body" sz="quarter" idx="13"/>
          </p:nvPr>
        </p:nvSpPr>
        <p:spPr>
          <a:xfrm>
            <a:off x="304800" y="1295400"/>
            <a:ext cx="8534400" cy="4343400"/>
          </a:xfrm>
        </p:spPr>
        <p:txBody>
          <a:bodyPr/>
          <a:lstStyle/>
          <a:p>
            <a:pPr marL="0" indent="0">
              <a:buNone/>
            </a:pPr>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534400" cy="453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46865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Phishing Attack</a:t>
            </a:r>
            <a:endParaRPr lang="en-US" dirty="0"/>
          </a:p>
        </p:txBody>
      </p:sp>
      <p:sp>
        <p:nvSpPr>
          <p:cNvPr id="3" name="Text Placeholder 2"/>
          <p:cNvSpPr>
            <a:spLocks noGrp="1"/>
          </p:cNvSpPr>
          <p:nvPr>
            <p:ph type="body" sz="quarter" idx="13"/>
          </p:nvPr>
        </p:nvSpPr>
        <p:spPr>
          <a:xfrm>
            <a:off x="304800" y="1295400"/>
            <a:ext cx="8534400" cy="4343400"/>
          </a:xfrm>
        </p:spPr>
        <p:txBody>
          <a:bodyPr/>
          <a:lstStyle/>
          <a:p>
            <a:pPr marL="0" indent="0">
              <a:buNone/>
            </a:pPr>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534399" cy="4663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5308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Phishing attack</a:t>
            </a:r>
            <a:endParaRPr lang="en-US" dirty="0"/>
          </a:p>
        </p:txBody>
      </p:sp>
      <p:sp>
        <p:nvSpPr>
          <p:cNvPr id="3" name="Text Placeholder 2"/>
          <p:cNvSpPr>
            <a:spLocks noGrp="1"/>
          </p:cNvSpPr>
          <p:nvPr>
            <p:ph type="body" sz="quarter" idx="13"/>
          </p:nvPr>
        </p:nvSpPr>
        <p:spPr/>
        <p:txBody>
          <a:bodyPr/>
          <a:lstStyle/>
          <a:p>
            <a:endParaRPr lang="en-US" b="1" u="sng" dirty="0" smtClean="0"/>
          </a:p>
          <a:p>
            <a:pPr marL="457200" lvl="1" indent="0">
              <a:buNone/>
            </a:pPr>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35" y="2971800"/>
            <a:ext cx="30480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25567"/>
            <a:ext cx="8505335" cy="418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5800" y="1676400"/>
            <a:ext cx="31242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791200" y="3581400"/>
            <a:ext cx="838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993979"/>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nex Credit Union 2013">
  <a:themeElements>
    <a:clrScheme name="Connex Credit Union 2013">
      <a:dk1>
        <a:srgbClr val="5D245A"/>
      </a:dk1>
      <a:lt1>
        <a:srgbClr val="5D245A"/>
      </a:lt1>
      <a:dk2>
        <a:srgbClr val="FFFFFF"/>
      </a:dk2>
      <a:lt2>
        <a:srgbClr val="FFFFFF"/>
      </a:lt2>
      <a:accent1>
        <a:srgbClr val="FFFFFF"/>
      </a:accent1>
      <a:accent2>
        <a:srgbClr val="5D245A"/>
      </a:accent2>
      <a:accent3>
        <a:srgbClr val="883484"/>
      </a:accent3>
      <a:accent4>
        <a:srgbClr val="008B98"/>
      </a:accent4>
      <a:accent5>
        <a:srgbClr val="5D245A"/>
      </a:accent5>
      <a:accent6>
        <a:srgbClr val="883484"/>
      </a:accent6>
      <a:hlink>
        <a:srgbClr val="5D245A"/>
      </a:hlink>
      <a:folHlink>
        <a:srgbClr val="5D245A"/>
      </a:folHlink>
    </a:clrScheme>
    <a:fontScheme name="Connex PP">
      <a:majorFont>
        <a:latin typeface="HelveticaNeueLT Std Cn"/>
        <a:ea typeface=""/>
        <a:cs typeface=""/>
      </a:majorFont>
      <a:minorFont>
        <a:latin typeface="HelveticaNeueLT Std C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4925</TotalTime>
  <Words>1434</Words>
  <Application>Microsoft Office PowerPoint</Application>
  <PresentationFormat>On-screen Show (4:3)</PresentationFormat>
  <Paragraphs>160</Paragraphs>
  <Slides>29</Slides>
  <Notes>0</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Connex Credit Union 2013</vt:lpstr>
      <vt:lpstr>Connex credit union   oNLINE security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I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 1</dc:creator>
  <cp:lastModifiedBy>Usman, Mohammad</cp:lastModifiedBy>
  <cp:revision>268</cp:revision>
  <dcterms:created xsi:type="dcterms:W3CDTF">2013-04-02T16:45:19Z</dcterms:created>
  <dcterms:modified xsi:type="dcterms:W3CDTF">2016-05-12T15:42:02Z</dcterms:modified>
</cp:coreProperties>
</file>